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1" r:id="rId5"/>
    <p:sldId id="259" r:id="rId6"/>
    <p:sldId id="263" r:id="rId7"/>
    <p:sldId id="264" r:id="rId8"/>
    <p:sldId id="265" r:id="rId9"/>
    <p:sldId id="266" r:id="rId10"/>
    <p:sldId id="271" r:id="rId11"/>
    <p:sldId id="262"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4676" autoAdjust="0"/>
  </p:normalViewPr>
  <p:slideViewPr>
    <p:cSldViewPr>
      <p:cViewPr varScale="1">
        <p:scale>
          <a:sx n="87" d="100"/>
          <a:sy n="87" d="100"/>
        </p:scale>
        <p:origin x="-33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154A01-B863-4D35-9FC1-29F3388BC5C9}" type="datetimeFigureOut">
              <a:rPr lang="en-US" smtClean="0"/>
              <a:t>3/31/2017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4CDA19-B7A0-4B72-A2ED-64481B716F25}" type="slidenum">
              <a:rPr lang="en-US" smtClean="0"/>
              <a:t>‹#›</a:t>
            </a:fld>
            <a:endParaRPr lang="en-US"/>
          </a:p>
        </p:txBody>
      </p:sp>
    </p:spTree>
    <p:extLst>
      <p:ext uri="{BB962C8B-B14F-4D97-AF65-F5344CB8AC3E}">
        <p14:creationId xmlns:p14="http://schemas.microsoft.com/office/powerpoint/2010/main" val="161559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DNA from dinosaurs; oldest DNA ever recovered</a:t>
            </a:r>
            <a:r>
              <a:rPr lang="en-US" baseline="0" dirty="0" smtClean="0"/>
              <a:t> was about 700K years old, from an ancestor of modern horses.  It’s unlikely that </a:t>
            </a:r>
            <a:r>
              <a:rPr lang="en-US" baseline="0" dirty="0" err="1" smtClean="0"/>
              <a:t>dino</a:t>
            </a:r>
            <a:r>
              <a:rPr lang="en-US" baseline="0" dirty="0" smtClean="0"/>
              <a:t> DNA will be sequenced, but I won’t say impossible at this point.  If a </a:t>
            </a:r>
            <a:r>
              <a:rPr lang="en-US" baseline="0" dirty="0" err="1" smtClean="0"/>
              <a:t>dino</a:t>
            </a:r>
            <a:r>
              <a:rPr lang="en-US" baseline="0" dirty="0" smtClean="0"/>
              <a:t> fossil were preserved extraordinarily well, maybe.</a:t>
            </a:r>
          </a:p>
          <a:p>
            <a:r>
              <a:rPr lang="en-US" baseline="0" dirty="0" smtClean="0"/>
              <a:t>By comparing genetics &amp; development between birds and other vertebrates, we can determine which traits are general to vertebrates but specific to birds.  We can also look at known mutations, and correlate the effects of those mutations to events in the fossil record.</a:t>
            </a:r>
            <a:endParaRPr lang="en-US" dirty="0"/>
          </a:p>
        </p:txBody>
      </p:sp>
      <p:sp>
        <p:nvSpPr>
          <p:cNvPr id="4" name="Slide Number Placeholder 3"/>
          <p:cNvSpPr>
            <a:spLocks noGrp="1"/>
          </p:cNvSpPr>
          <p:nvPr>
            <p:ph type="sldNum" sz="quarter" idx="10"/>
          </p:nvPr>
        </p:nvSpPr>
        <p:spPr/>
        <p:txBody>
          <a:bodyPr/>
          <a:lstStyle/>
          <a:p>
            <a:fld id="{B44CDA19-B7A0-4B72-A2ED-64481B716F25}" type="slidenum">
              <a:rPr lang="en-US" smtClean="0"/>
              <a:t>6</a:t>
            </a:fld>
            <a:endParaRPr lang="en-US"/>
          </a:p>
        </p:txBody>
      </p:sp>
    </p:spTree>
    <p:extLst>
      <p:ext uri="{BB962C8B-B14F-4D97-AF65-F5344CB8AC3E}">
        <p14:creationId xmlns:p14="http://schemas.microsoft.com/office/powerpoint/2010/main" val="121335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mutational analyses also told us info on which developmental processes can be</a:t>
            </a:r>
            <a:r>
              <a:rPr lang="en-US" baseline="0" dirty="0" smtClean="0"/>
              <a:t> affected with short tail/ fused caudal vertebrae mutations.  For example, mutations that affect the blood vessels that form in the embryo spinal column can lead to short, fused tails.  In this way, we can link genetics to developmental processes.</a:t>
            </a:r>
            <a:endParaRPr lang="en-US" dirty="0"/>
          </a:p>
        </p:txBody>
      </p:sp>
      <p:sp>
        <p:nvSpPr>
          <p:cNvPr id="4" name="Slide Number Placeholder 3"/>
          <p:cNvSpPr>
            <a:spLocks noGrp="1"/>
          </p:cNvSpPr>
          <p:nvPr>
            <p:ph type="sldNum" sz="quarter" idx="10"/>
          </p:nvPr>
        </p:nvSpPr>
        <p:spPr/>
        <p:txBody>
          <a:bodyPr/>
          <a:lstStyle/>
          <a:p>
            <a:fld id="{B44CDA19-B7A0-4B72-A2ED-64481B716F25}" type="slidenum">
              <a:rPr lang="en-US" smtClean="0"/>
              <a:t>7</a:t>
            </a:fld>
            <a:endParaRPr lang="en-US"/>
          </a:p>
        </p:txBody>
      </p:sp>
    </p:spTree>
    <p:extLst>
      <p:ext uri="{BB962C8B-B14F-4D97-AF65-F5344CB8AC3E}">
        <p14:creationId xmlns:p14="http://schemas.microsoft.com/office/powerpoint/2010/main" val="7691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talked about genetics; now</a:t>
            </a:r>
            <a:r>
              <a:rPr lang="en-US" baseline="0" dirty="0" smtClean="0"/>
              <a:t> I want to delve into development studies. </a:t>
            </a:r>
            <a:r>
              <a:rPr lang="en-US" dirty="0" smtClean="0"/>
              <a:t>We want to look for clues in chicken</a:t>
            </a:r>
            <a:r>
              <a:rPr lang="en-US" baseline="0" dirty="0" smtClean="0"/>
              <a:t> embryos for how the bird tail was truncated and distally fused in the Cretaceous.  We can compare developmental events between the chicken and say, a long-tailed reptile, like the gecko.  Or, we can divvy up the chicken tail into regions, </a:t>
            </a:r>
            <a:r>
              <a:rPr lang="en-US" baseline="0" dirty="0" err="1" smtClean="0"/>
              <a:t>pygostyle</a:t>
            </a:r>
            <a:r>
              <a:rPr lang="en-US" baseline="0" dirty="0" smtClean="0"/>
              <a:t> and outside </a:t>
            </a:r>
            <a:r>
              <a:rPr lang="en-US" baseline="0" dirty="0" err="1" smtClean="0"/>
              <a:t>pygostyle</a:t>
            </a:r>
            <a:r>
              <a:rPr lang="en-US" baseline="0" dirty="0" smtClean="0"/>
              <a:t>, and compare those regions to each other.  We can examine the development of different structures within the tail.  Some of these structures are……</a:t>
            </a:r>
            <a:endParaRPr lang="en-US" dirty="0"/>
          </a:p>
        </p:txBody>
      </p:sp>
      <p:sp>
        <p:nvSpPr>
          <p:cNvPr id="4" name="Slide Number Placeholder 3"/>
          <p:cNvSpPr>
            <a:spLocks noGrp="1"/>
          </p:cNvSpPr>
          <p:nvPr>
            <p:ph type="sldNum" sz="quarter" idx="10"/>
          </p:nvPr>
        </p:nvSpPr>
        <p:spPr/>
        <p:txBody>
          <a:bodyPr/>
          <a:lstStyle/>
          <a:p>
            <a:fld id="{B44CDA19-B7A0-4B72-A2ED-64481B716F25}" type="slidenum">
              <a:rPr lang="en-US" smtClean="0"/>
              <a:t>8</a:t>
            </a:fld>
            <a:endParaRPr lang="en-US"/>
          </a:p>
        </p:txBody>
      </p:sp>
    </p:spTree>
    <p:extLst>
      <p:ext uri="{BB962C8B-B14F-4D97-AF65-F5344CB8AC3E}">
        <p14:creationId xmlns:p14="http://schemas.microsoft.com/office/powerpoint/2010/main" val="355835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want to make a chicken with a</a:t>
            </a:r>
            <a:r>
              <a:rPr lang="en-US" baseline="0" dirty="0" smtClean="0"/>
              <a:t> long tail as a proof of concept.  If we can convert, for example, a somite polarity change back to its ancestral condition, would that result in a long ancestral tail?  We would want to study many different aspects of this </a:t>
            </a:r>
            <a:r>
              <a:rPr lang="en-US" baseline="0" dirty="0" err="1" smtClean="0"/>
              <a:t>dinochicken</a:t>
            </a:r>
            <a:r>
              <a:rPr lang="en-US" baseline="0" dirty="0" smtClean="0"/>
              <a:t>, including feather pattern, musculature, and nervous system, as well as changes in gene expression.</a:t>
            </a:r>
            <a:endParaRPr lang="en-US" dirty="0"/>
          </a:p>
        </p:txBody>
      </p:sp>
      <p:sp>
        <p:nvSpPr>
          <p:cNvPr id="4" name="Slide Number Placeholder 3"/>
          <p:cNvSpPr>
            <a:spLocks noGrp="1"/>
          </p:cNvSpPr>
          <p:nvPr>
            <p:ph type="sldNum" sz="quarter" idx="10"/>
          </p:nvPr>
        </p:nvSpPr>
        <p:spPr/>
        <p:txBody>
          <a:bodyPr/>
          <a:lstStyle/>
          <a:p>
            <a:fld id="{B44CDA19-B7A0-4B72-A2ED-64481B716F25}" type="slidenum">
              <a:rPr lang="en-US" smtClean="0"/>
              <a:t>12</a:t>
            </a:fld>
            <a:endParaRPr lang="en-US"/>
          </a:p>
        </p:txBody>
      </p:sp>
    </p:spTree>
    <p:extLst>
      <p:ext uri="{BB962C8B-B14F-4D97-AF65-F5344CB8AC3E}">
        <p14:creationId xmlns:p14="http://schemas.microsoft.com/office/powerpoint/2010/main" val="184956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want to study deep time evolution, you have to start with the fossil record, and identify particular changes in evolutionary history.  If you then study genetics, in our case vertebrate mutational analyses, and then examine related </a:t>
            </a:r>
            <a:r>
              <a:rPr lang="en-US" baseline="0" dirty="0" err="1" smtClean="0"/>
              <a:t>develomental</a:t>
            </a:r>
            <a:r>
              <a:rPr lang="en-US" baseline="0" dirty="0" smtClean="0"/>
              <a:t> processes, you can come a long ways towards understanding how a particular evolutionary event occurred.  Even if you don’t figure out exactly how something happened, you can figure how it could have happened, which can be just about as informative.</a:t>
            </a:r>
            <a:endParaRPr lang="en-US" dirty="0"/>
          </a:p>
        </p:txBody>
      </p:sp>
      <p:sp>
        <p:nvSpPr>
          <p:cNvPr id="4" name="Slide Number Placeholder 3"/>
          <p:cNvSpPr>
            <a:spLocks noGrp="1"/>
          </p:cNvSpPr>
          <p:nvPr>
            <p:ph type="sldNum" sz="quarter" idx="10"/>
          </p:nvPr>
        </p:nvSpPr>
        <p:spPr/>
        <p:txBody>
          <a:bodyPr/>
          <a:lstStyle/>
          <a:p>
            <a:fld id="{B44CDA19-B7A0-4B72-A2ED-64481B716F25}" type="slidenum">
              <a:rPr lang="en-US" smtClean="0"/>
              <a:t>14</a:t>
            </a:fld>
            <a:endParaRPr lang="en-US"/>
          </a:p>
        </p:txBody>
      </p:sp>
    </p:spTree>
    <p:extLst>
      <p:ext uri="{BB962C8B-B14F-4D97-AF65-F5344CB8AC3E}">
        <p14:creationId xmlns:p14="http://schemas.microsoft.com/office/powerpoint/2010/main" val="91527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906C64-BA6A-4367-9B2B-E1265F25B57A}"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CB2-9C86-484C-B4C2-A93CD355D9A1}" type="slidenum">
              <a:rPr lang="en-US" smtClean="0"/>
              <a:t>‹#›</a:t>
            </a:fld>
            <a:endParaRPr lang="en-US"/>
          </a:p>
        </p:txBody>
      </p:sp>
    </p:spTree>
    <p:extLst>
      <p:ext uri="{BB962C8B-B14F-4D97-AF65-F5344CB8AC3E}">
        <p14:creationId xmlns:p14="http://schemas.microsoft.com/office/powerpoint/2010/main" val="26869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06C64-BA6A-4367-9B2B-E1265F25B57A}"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CB2-9C86-484C-B4C2-A93CD355D9A1}" type="slidenum">
              <a:rPr lang="en-US" smtClean="0"/>
              <a:t>‹#›</a:t>
            </a:fld>
            <a:endParaRPr lang="en-US"/>
          </a:p>
        </p:txBody>
      </p:sp>
    </p:spTree>
    <p:extLst>
      <p:ext uri="{BB962C8B-B14F-4D97-AF65-F5344CB8AC3E}">
        <p14:creationId xmlns:p14="http://schemas.microsoft.com/office/powerpoint/2010/main" val="346484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06C64-BA6A-4367-9B2B-E1265F25B57A}"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CB2-9C86-484C-B4C2-A93CD355D9A1}" type="slidenum">
              <a:rPr lang="en-US" smtClean="0"/>
              <a:t>‹#›</a:t>
            </a:fld>
            <a:endParaRPr lang="en-US"/>
          </a:p>
        </p:txBody>
      </p:sp>
    </p:spTree>
    <p:extLst>
      <p:ext uri="{BB962C8B-B14F-4D97-AF65-F5344CB8AC3E}">
        <p14:creationId xmlns:p14="http://schemas.microsoft.com/office/powerpoint/2010/main" val="3186580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06C64-BA6A-4367-9B2B-E1265F25B57A}"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CB2-9C86-484C-B4C2-A93CD355D9A1}" type="slidenum">
              <a:rPr lang="en-US" smtClean="0"/>
              <a:t>‹#›</a:t>
            </a:fld>
            <a:endParaRPr lang="en-US"/>
          </a:p>
        </p:txBody>
      </p:sp>
    </p:spTree>
    <p:extLst>
      <p:ext uri="{BB962C8B-B14F-4D97-AF65-F5344CB8AC3E}">
        <p14:creationId xmlns:p14="http://schemas.microsoft.com/office/powerpoint/2010/main" val="238612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06C64-BA6A-4367-9B2B-E1265F25B57A}"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CB2-9C86-484C-B4C2-A93CD355D9A1}" type="slidenum">
              <a:rPr lang="en-US" smtClean="0"/>
              <a:t>‹#›</a:t>
            </a:fld>
            <a:endParaRPr lang="en-US"/>
          </a:p>
        </p:txBody>
      </p:sp>
    </p:spTree>
    <p:extLst>
      <p:ext uri="{BB962C8B-B14F-4D97-AF65-F5344CB8AC3E}">
        <p14:creationId xmlns:p14="http://schemas.microsoft.com/office/powerpoint/2010/main" val="23085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906C64-BA6A-4367-9B2B-E1265F25B57A}"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CB2-9C86-484C-B4C2-A93CD355D9A1}" type="slidenum">
              <a:rPr lang="en-US" smtClean="0"/>
              <a:t>‹#›</a:t>
            </a:fld>
            <a:endParaRPr lang="en-US"/>
          </a:p>
        </p:txBody>
      </p:sp>
    </p:spTree>
    <p:extLst>
      <p:ext uri="{BB962C8B-B14F-4D97-AF65-F5344CB8AC3E}">
        <p14:creationId xmlns:p14="http://schemas.microsoft.com/office/powerpoint/2010/main" val="212572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906C64-BA6A-4367-9B2B-E1265F25B57A}" type="datetimeFigureOut">
              <a:rPr lang="en-US" smtClean="0"/>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9FCB2-9C86-484C-B4C2-A93CD355D9A1}" type="slidenum">
              <a:rPr lang="en-US" smtClean="0"/>
              <a:t>‹#›</a:t>
            </a:fld>
            <a:endParaRPr lang="en-US"/>
          </a:p>
        </p:txBody>
      </p:sp>
    </p:spTree>
    <p:extLst>
      <p:ext uri="{BB962C8B-B14F-4D97-AF65-F5344CB8AC3E}">
        <p14:creationId xmlns:p14="http://schemas.microsoft.com/office/powerpoint/2010/main" val="995187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906C64-BA6A-4367-9B2B-E1265F25B57A}" type="datetimeFigureOut">
              <a:rPr lang="en-US" smtClean="0"/>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9FCB2-9C86-484C-B4C2-A93CD355D9A1}" type="slidenum">
              <a:rPr lang="en-US" smtClean="0"/>
              <a:t>‹#›</a:t>
            </a:fld>
            <a:endParaRPr lang="en-US"/>
          </a:p>
        </p:txBody>
      </p:sp>
    </p:spTree>
    <p:extLst>
      <p:ext uri="{BB962C8B-B14F-4D97-AF65-F5344CB8AC3E}">
        <p14:creationId xmlns:p14="http://schemas.microsoft.com/office/powerpoint/2010/main" val="326732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06C64-BA6A-4367-9B2B-E1265F25B57A}" type="datetimeFigureOut">
              <a:rPr lang="en-US" smtClean="0"/>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9FCB2-9C86-484C-B4C2-A93CD355D9A1}" type="slidenum">
              <a:rPr lang="en-US" smtClean="0"/>
              <a:t>‹#›</a:t>
            </a:fld>
            <a:endParaRPr lang="en-US"/>
          </a:p>
        </p:txBody>
      </p:sp>
    </p:spTree>
    <p:extLst>
      <p:ext uri="{BB962C8B-B14F-4D97-AF65-F5344CB8AC3E}">
        <p14:creationId xmlns:p14="http://schemas.microsoft.com/office/powerpoint/2010/main" val="420511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06C64-BA6A-4367-9B2B-E1265F25B57A}"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CB2-9C86-484C-B4C2-A93CD355D9A1}" type="slidenum">
              <a:rPr lang="en-US" smtClean="0"/>
              <a:t>‹#›</a:t>
            </a:fld>
            <a:endParaRPr lang="en-US"/>
          </a:p>
        </p:txBody>
      </p:sp>
    </p:spTree>
    <p:extLst>
      <p:ext uri="{BB962C8B-B14F-4D97-AF65-F5344CB8AC3E}">
        <p14:creationId xmlns:p14="http://schemas.microsoft.com/office/powerpoint/2010/main" val="243505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06C64-BA6A-4367-9B2B-E1265F25B57A}"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CB2-9C86-484C-B4C2-A93CD355D9A1}" type="slidenum">
              <a:rPr lang="en-US" smtClean="0"/>
              <a:t>‹#›</a:t>
            </a:fld>
            <a:endParaRPr lang="en-US"/>
          </a:p>
        </p:txBody>
      </p:sp>
    </p:spTree>
    <p:extLst>
      <p:ext uri="{BB962C8B-B14F-4D97-AF65-F5344CB8AC3E}">
        <p14:creationId xmlns:p14="http://schemas.microsoft.com/office/powerpoint/2010/main" val="131664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06C64-BA6A-4367-9B2B-E1265F25B57A}" type="datetimeFigureOut">
              <a:rPr lang="en-US" smtClean="0"/>
              <a:t>3/31/2017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9FCB2-9C86-484C-B4C2-A93CD355D9A1}" type="slidenum">
              <a:rPr lang="en-US" smtClean="0"/>
              <a:t>‹#›</a:t>
            </a:fld>
            <a:endParaRPr lang="en-US"/>
          </a:p>
        </p:txBody>
      </p:sp>
    </p:spTree>
    <p:extLst>
      <p:ext uri="{BB962C8B-B14F-4D97-AF65-F5344CB8AC3E}">
        <p14:creationId xmlns:p14="http://schemas.microsoft.com/office/powerpoint/2010/main" val="1686457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41.tiff"/><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tiff"/><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7" Type="http://schemas.microsoft.com/office/2007/relationships/hdphoto" Target="../media/hdphoto6.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20.jpe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tiff"/><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54428" y="61939"/>
            <a:ext cx="2133600" cy="2095838"/>
            <a:chOff x="1428749" y="3"/>
            <a:chExt cx="6968613" cy="6789418"/>
          </a:xfrm>
        </p:grpSpPr>
        <p:pic>
          <p:nvPicPr>
            <p:cNvPr id="8" name="Picture 3"/>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l="2134" r="2134"/>
            <a:stretch>
              <a:fillRect/>
            </a:stretch>
          </p:blipFill>
          <p:spPr bwMode="auto">
            <a:xfrm>
              <a:off x="1447799" y="3"/>
              <a:ext cx="5959603" cy="6789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428749" y="5723707"/>
              <a:ext cx="6968613" cy="997036"/>
            </a:xfrm>
            <a:prstGeom prst="rect">
              <a:avLst/>
            </a:prstGeom>
            <a:noFill/>
          </p:spPr>
          <p:txBody>
            <a:bodyPr wrap="square" rtlCol="0">
              <a:spAutoFit/>
            </a:bodyPr>
            <a:lstStyle/>
            <a:p>
              <a:r>
                <a:rPr lang="en-US" sz="1400" b="1" dirty="0" err="1" smtClean="0">
                  <a:solidFill>
                    <a:schemeClr val="bg1"/>
                  </a:solidFill>
                  <a:latin typeface="Microsoft PhagsPa" panose="020B0502040204020203" pitchFamily="34" charset="0"/>
                </a:rPr>
                <a:t>DinoChicken</a:t>
              </a:r>
              <a:r>
                <a:rPr lang="en-US" sz="1400" b="1" dirty="0" smtClean="0">
                  <a:solidFill>
                    <a:schemeClr val="bg1"/>
                  </a:solidFill>
                  <a:latin typeface="Microsoft PhagsPa" panose="020B0502040204020203" pitchFamily="34" charset="0"/>
                </a:rPr>
                <a:t> Project</a:t>
              </a:r>
              <a:endParaRPr lang="en-US" sz="1400" b="1" dirty="0">
                <a:solidFill>
                  <a:schemeClr val="bg1"/>
                </a:solidFill>
                <a:latin typeface="Microsoft PhagsPa" panose="020B0502040204020203" pitchFamily="34" charset="0"/>
              </a:endParaRPr>
            </a:p>
          </p:txBody>
        </p:sp>
      </p:grpSp>
      <p:grpSp>
        <p:nvGrpSpPr>
          <p:cNvPr id="10" name="Group 9"/>
          <p:cNvGrpSpPr/>
          <p:nvPr/>
        </p:nvGrpSpPr>
        <p:grpSpPr>
          <a:xfrm>
            <a:off x="6869248" y="61939"/>
            <a:ext cx="2218683" cy="2071661"/>
            <a:chOff x="6553200" y="61939"/>
            <a:chExt cx="2534732" cy="2071661"/>
          </a:xfrm>
          <a:solidFill>
            <a:schemeClr val="bg1"/>
          </a:solidFill>
        </p:grpSpPr>
        <p:sp>
          <p:nvSpPr>
            <p:cNvPr id="11" name="Rectangle 10"/>
            <p:cNvSpPr/>
            <p:nvPr/>
          </p:nvSpPr>
          <p:spPr>
            <a:xfrm>
              <a:off x="6553200" y="61939"/>
              <a:ext cx="2534732" cy="207166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6484" y="217717"/>
              <a:ext cx="2248286" cy="1575956"/>
            </a:xfrm>
            <a:prstGeom prst="rect">
              <a:avLst/>
            </a:prstGeom>
            <a:grpFill/>
          </p:spPr>
        </p:pic>
      </p:grpSp>
      <p:sp>
        <p:nvSpPr>
          <p:cNvPr id="13" name="TextBox 12"/>
          <p:cNvSpPr txBox="1"/>
          <p:nvPr/>
        </p:nvSpPr>
        <p:spPr>
          <a:xfrm>
            <a:off x="468674" y="3124200"/>
            <a:ext cx="8827726" cy="954107"/>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Using chicken embryos to understand dinosaur </a:t>
            </a:r>
          </a:p>
          <a:p>
            <a:r>
              <a:rPr lang="en-US" sz="2800" b="1" dirty="0">
                <a:solidFill>
                  <a:schemeClr val="bg1"/>
                </a:solidFill>
                <a:latin typeface="Arial" panose="020B0604020202020204" pitchFamily="34" charset="0"/>
                <a:cs typeface="Arial" panose="020B0604020202020204" pitchFamily="34" charset="0"/>
              </a:rPr>
              <a:t> </a:t>
            </a:r>
            <a:r>
              <a:rPr lang="en-US" sz="2800" b="1" dirty="0" smtClean="0">
                <a:solidFill>
                  <a:schemeClr val="bg1"/>
                </a:solidFill>
                <a:latin typeface="Arial" panose="020B0604020202020204" pitchFamily="34" charset="0"/>
                <a:cs typeface="Arial" panose="020B0604020202020204" pitchFamily="34" charset="0"/>
              </a:rPr>
              <a:t>                     evolutionary change</a:t>
            </a:r>
            <a:endParaRPr lang="en-US" sz="28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1201195" y="2168663"/>
            <a:ext cx="6418805" cy="646331"/>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Dana Rashid</a:t>
            </a:r>
          </a:p>
          <a:p>
            <a:pPr algn="ctr"/>
            <a:r>
              <a:rPr lang="en-US" sz="1600" b="1" dirty="0" smtClean="0">
                <a:solidFill>
                  <a:schemeClr val="bg1"/>
                </a:solidFill>
                <a:latin typeface="Arial" panose="020B0604020202020204" pitchFamily="34" charset="0"/>
                <a:cs typeface="Arial" panose="020B0604020202020204" pitchFamily="34" charset="0"/>
              </a:rPr>
              <a:t>Cell Biology and Neuroscience Department, MSU</a:t>
            </a:r>
            <a:endParaRPr lang="en-US" sz="1600" b="1" dirty="0">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55346" t="4667" r="4097" b="6189"/>
          <a:stretch/>
        </p:blipFill>
        <p:spPr>
          <a:xfrm>
            <a:off x="3265708" y="4169226"/>
            <a:ext cx="2356463" cy="2547257"/>
          </a:xfrm>
          <a:prstGeom prst="rect">
            <a:avLst/>
          </a:prstGeom>
        </p:spPr>
      </p:pic>
    </p:spTree>
    <p:extLst>
      <p:ext uri="{BB962C8B-B14F-4D97-AF65-F5344CB8AC3E}">
        <p14:creationId xmlns:p14="http://schemas.microsoft.com/office/powerpoint/2010/main" val="1939002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173" y="304800"/>
            <a:ext cx="2524411" cy="24103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60899" y="76201"/>
            <a:ext cx="2819400" cy="274640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799" y="21774"/>
            <a:ext cx="3048000" cy="3048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431" y="2849555"/>
            <a:ext cx="2566200" cy="1670169"/>
          </a:xfrm>
          <a:prstGeom prst="rect">
            <a:avLst/>
          </a:prstGeom>
        </p:spPr>
      </p:pic>
      <p:pic>
        <p:nvPicPr>
          <p:cNvPr id="7" name="Content Placeholder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5791200" y="2849556"/>
            <a:ext cx="3352800" cy="1689395"/>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2944" y="2849556"/>
            <a:ext cx="2850855" cy="1689395"/>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16666" r="25000"/>
          <a:stretch/>
        </p:blipFill>
        <p:spPr>
          <a:xfrm rot="16200000">
            <a:off x="3145150" y="4289348"/>
            <a:ext cx="2286444" cy="2850856"/>
          </a:xfrm>
          <a:prstGeom prst="rect">
            <a:avLst/>
          </a:prstGeom>
        </p:spPr>
      </p:pic>
      <p:sp>
        <p:nvSpPr>
          <p:cNvPr id="14" name="Down Arrow 13"/>
          <p:cNvSpPr/>
          <p:nvPr/>
        </p:nvSpPr>
        <p:spPr>
          <a:xfrm rot="7745615">
            <a:off x="4884559" y="3635003"/>
            <a:ext cx="298867" cy="726632"/>
          </a:xfrm>
          <a:prstGeom prst="downArrow">
            <a:avLst>
              <a:gd name="adj1" fmla="val 4576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7745615">
            <a:off x="8215589" y="3482603"/>
            <a:ext cx="298867" cy="726632"/>
          </a:xfrm>
          <a:prstGeom prst="downArrow">
            <a:avLst>
              <a:gd name="adj1" fmla="val 4576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91200" y="5791200"/>
            <a:ext cx="2133601"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No spinal nerves in the emu</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235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846332"/>
            <a:ext cx="3825573" cy="3783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363" y="2846331"/>
            <a:ext cx="3016202" cy="3783069"/>
          </a:xfrm>
          <a:prstGeom prst="rect">
            <a:avLst/>
          </a:prstGeom>
        </p:spPr>
      </p:pic>
      <p:sp>
        <p:nvSpPr>
          <p:cNvPr id="7" name="Isosceles Triangle 6"/>
          <p:cNvSpPr/>
          <p:nvPr/>
        </p:nvSpPr>
        <p:spPr>
          <a:xfrm rot="20514197">
            <a:off x="6331712" y="4221400"/>
            <a:ext cx="2202688" cy="394240"/>
          </a:xfrm>
          <a:prstGeom prst="triangle">
            <a:avLst>
              <a:gd name="adj" fmla="val 100000"/>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 y="381000"/>
            <a:ext cx="6823456" cy="1815882"/>
          </a:xfrm>
          <a:prstGeom prst="rect">
            <a:avLst/>
          </a:prstGeom>
          <a:noFill/>
        </p:spPr>
        <p:txBody>
          <a:bodyPr wrap="square" rtlCol="0">
            <a:spAutoFit/>
          </a:bodyPr>
          <a:lstStyle/>
          <a:p>
            <a:r>
              <a:rPr lang="en-US" sz="2800" dirty="0" smtClean="0">
                <a:solidFill>
                  <a:schemeClr val="bg1"/>
                </a:solidFill>
                <a:latin typeface="Arial" panose="020B0604020202020204" pitchFamily="34" charset="0"/>
                <a:cs typeface="Arial" panose="020B0604020202020204" pitchFamily="34" charset="0"/>
              </a:rPr>
              <a:t>Next up:</a:t>
            </a:r>
          </a:p>
          <a:p>
            <a:endParaRPr lang="en-US" sz="2800" dirty="0" smtClean="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Comparative genetics</a:t>
            </a:r>
          </a:p>
          <a:p>
            <a:pPr marL="457200" indent="-45720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Embryo manipulations</a:t>
            </a:r>
            <a:endParaRPr lang="en-US" sz="2800" dirty="0">
              <a:solidFill>
                <a:schemeClr val="bg1"/>
              </a:solidFill>
              <a:latin typeface="Arial" panose="020B0604020202020204" pitchFamily="34" charset="0"/>
              <a:cs typeface="Arial" panose="020B0604020202020204" pitchFamily="34" charset="0"/>
            </a:endParaRPr>
          </a:p>
        </p:txBody>
      </p:sp>
      <p:pic>
        <p:nvPicPr>
          <p:cNvPr id="9"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66800"/>
            <a:ext cx="27146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324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6" name="Rectangle 15"/>
          <p:cNvSpPr/>
          <p:nvPr/>
        </p:nvSpPr>
        <p:spPr>
          <a:xfrm>
            <a:off x="1066800" y="1600200"/>
            <a:ext cx="6858000" cy="3636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905000" y="1752600"/>
            <a:ext cx="5791200" cy="3484570"/>
            <a:chOff x="1371601" y="2611430"/>
            <a:chExt cx="5075464" cy="2798769"/>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974" r="4006"/>
            <a:stretch/>
          </p:blipFill>
          <p:spPr>
            <a:xfrm>
              <a:off x="1371601" y="2928256"/>
              <a:ext cx="3341914" cy="2481943"/>
            </a:xfrm>
            <a:prstGeom prst="rect">
              <a:avLst/>
            </a:prstGeom>
          </p:spPr>
        </p:pic>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29283" b="51402" l="59574" r="95532">
                          <a14:foregroundMark x1="61064" y1="40498" x2="59787" y2="50156"/>
                          <a14:foregroundMark x1="69149" y1="47664" x2="69149" y2="47664"/>
                          <a14:foregroundMark x1="75957" y1="44237" x2="75957" y2="44237"/>
                          <a14:foregroundMark x1="83404" y1="41745" x2="83404" y2="41745"/>
                          <a14:foregroundMark x1="89149" y1="40498" x2="89149" y2="40498"/>
                          <a14:foregroundMark x1="93404" y1="39252" x2="93404" y2="39252"/>
                          <a14:foregroundMark x1="72553" y1="34891" x2="72553" y2="34891"/>
                          <a14:foregroundMark x1="66383" y1="38006" x2="66383" y2="38006"/>
                          <a14:foregroundMark x1="78085" y1="33022" x2="78085" y2="33022"/>
                          <a14:foregroundMark x1="83617" y1="32399" x2="83617" y2="32399"/>
                          <a14:foregroundMark x1="88298" y1="32087" x2="88298" y2="32087"/>
                          <a14:foregroundMark x1="94043" y1="29283" x2="94043" y2="29283"/>
                          <a14:foregroundMark x1="92340" y1="31464" x2="92340" y2="31464"/>
                          <a14:foregroundMark x1="94894" y1="30530" x2="94894" y2="30530"/>
                          <a14:foregroundMark x1="64043" y1="38006" x2="64043" y2="38006"/>
                          <a14:foregroundMark x1="62340" y1="40187" x2="62340" y2="40187"/>
                          <a14:foregroundMark x1="64894" y1="49533" x2="64894" y2="49533"/>
                          <a14:foregroundMark x1="73404" y1="46106" x2="73404" y2="46106"/>
                          <a14:foregroundMark x1="79787" y1="42056" x2="79787" y2="42056"/>
                        </a14:backgroundRemoval>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55684" t="29195" b="45490"/>
            <a:stretch/>
          </p:blipFill>
          <p:spPr>
            <a:xfrm>
              <a:off x="4463144" y="2611430"/>
              <a:ext cx="1983921" cy="774028"/>
            </a:xfrm>
            <a:prstGeom prst="rect">
              <a:avLst/>
            </a:prstGeom>
          </p:spPr>
        </p:pic>
        <p:sp>
          <p:nvSpPr>
            <p:cNvPr id="4" name="Freeform 3"/>
            <p:cNvSpPr/>
            <p:nvPr/>
          </p:nvSpPr>
          <p:spPr>
            <a:xfrm>
              <a:off x="4517571" y="3233057"/>
              <a:ext cx="174172" cy="32657"/>
            </a:xfrm>
            <a:custGeom>
              <a:avLst/>
              <a:gdLst>
                <a:gd name="connsiteX0" fmla="*/ 0 w 174172"/>
                <a:gd name="connsiteY0" fmla="*/ 0 h 32657"/>
                <a:gd name="connsiteX1" fmla="*/ 141515 w 174172"/>
                <a:gd name="connsiteY1" fmla="*/ 10886 h 32657"/>
                <a:gd name="connsiteX2" fmla="*/ 174172 w 174172"/>
                <a:gd name="connsiteY2" fmla="*/ 32657 h 32657"/>
              </a:gdLst>
              <a:ahLst/>
              <a:cxnLst>
                <a:cxn ang="0">
                  <a:pos x="connsiteX0" y="connsiteY0"/>
                </a:cxn>
                <a:cxn ang="0">
                  <a:pos x="connsiteX1" y="connsiteY1"/>
                </a:cxn>
                <a:cxn ang="0">
                  <a:pos x="connsiteX2" y="connsiteY2"/>
                </a:cxn>
              </a:cxnLst>
              <a:rect l="l" t="t" r="r" b="b"/>
              <a:pathLst>
                <a:path w="174172" h="32657">
                  <a:moveTo>
                    <a:pt x="0" y="0"/>
                  </a:moveTo>
                  <a:cubicBezTo>
                    <a:pt x="47172" y="3629"/>
                    <a:pt x="95014" y="2167"/>
                    <a:pt x="141515" y="10886"/>
                  </a:cubicBezTo>
                  <a:cubicBezTo>
                    <a:pt x="154374" y="13297"/>
                    <a:pt x="174172" y="32657"/>
                    <a:pt x="174172" y="32657"/>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495800" y="3276600"/>
              <a:ext cx="185057" cy="32657"/>
            </a:xfrm>
            <a:custGeom>
              <a:avLst/>
              <a:gdLst>
                <a:gd name="connsiteX0" fmla="*/ 0 w 185057"/>
                <a:gd name="connsiteY0" fmla="*/ 0 h 32657"/>
                <a:gd name="connsiteX1" fmla="*/ 163286 w 185057"/>
                <a:gd name="connsiteY1" fmla="*/ 21771 h 32657"/>
                <a:gd name="connsiteX2" fmla="*/ 185057 w 185057"/>
                <a:gd name="connsiteY2" fmla="*/ 32657 h 32657"/>
              </a:gdLst>
              <a:ahLst/>
              <a:cxnLst>
                <a:cxn ang="0">
                  <a:pos x="connsiteX0" y="connsiteY0"/>
                </a:cxn>
                <a:cxn ang="0">
                  <a:pos x="connsiteX1" y="connsiteY1"/>
                </a:cxn>
                <a:cxn ang="0">
                  <a:pos x="connsiteX2" y="connsiteY2"/>
                </a:cxn>
              </a:cxnLst>
              <a:rect l="l" t="t" r="r" b="b"/>
              <a:pathLst>
                <a:path w="185057" h="32657">
                  <a:moveTo>
                    <a:pt x="0" y="0"/>
                  </a:moveTo>
                  <a:cubicBezTo>
                    <a:pt x="82637" y="6887"/>
                    <a:pt x="104783" y="-1630"/>
                    <a:pt x="163286" y="21771"/>
                  </a:cubicBezTo>
                  <a:cubicBezTo>
                    <a:pt x="170819" y="24784"/>
                    <a:pt x="177800" y="29028"/>
                    <a:pt x="185057" y="32657"/>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550229" y="3156857"/>
              <a:ext cx="119742" cy="43543"/>
            </a:xfrm>
            <a:custGeom>
              <a:avLst/>
              <a:gdLst>
                <a:gd name="connsiteX0" fmla="*/ 0 w 119742"/>
                <a:gd name="connsiteY0" fmla="*/ 0 h 43543"/>
                <a:gd name="connsiteX1" fmla="*/ 54428 w 119742"/>
                <a:gd name="connsiteY1" fmla="*/ 21772 h 43543"/>
                <a:gd name="connsiteX2" fmla="*/ 119742 w 119742"/>
                <a:gd name="connsiteY2" fmla="*/ 43543 h 43543"/>
              </a:gdLst>
              <a:ahLst/>
              <a:cxnLst>
                <a:cxn ang="0">
                  <a:pos x="connsiteX0" y="connsiteY0"/>
                </a:cxn>
                <a:cxn ang="0">
                  <a:pos x="connsiteX1" y="connsiteY1"/>
                </a:cxn>
                <a:cxn ang="0">
                  <a:pos x="connsiteX2" y="connsiteY2"/>
                </a:cxn>
              </a:cxnLst>
              <a:rect l="l" t="t" r="r" b="b"/>
              <a:pathLst>
                <a:path w="119742" h="43543">
                  <a:moveTo>
                    <a:pt x="0" y="0"/>
                  </a:moveTo>
                  <a:cubicBezTo>
                    <a:pt x="18143" y="7257"/>
                    <a:pt x="35712" y="16157"/>
                    <a:pt x="54428" y="21772"/>
                  </a:cubicBezTo>
                  <a:cubicBezTo>
                    <a:pt x="122383" y="42159"/>
                    <a:pt x="93419" y="17217"/>
                    <a:pt x="119742" y="43543"/>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495800" y="3145971"/>
              <a:ext cx="185057" cy="32658"/>
            </a:xfrm>
            <a:custGeom>
              <a:avLst/>
              <a:gdLst>
                <a:gd name="connsiteX0" fmla="*/ 0 w 185057"/>
                <a:gd name="connsiteY0" fmla="*/ 32658 h 32658"/>
                <a:gd name="connsiteX1" fmla="*/ 54429 w 185057"/>
                <a:gd name="connsiteY1" fmla="*/ 21772 h 32658"/>
                <a:gd name="connsiteX2" fmla="*/ 119743 w 185057"/>
                <a:gd name="connsiteY2" fmla="*/ 0 h 32658"/>
                <a:gd name="connsiteX3" fmla="*/ 185057 w 185057"/>
                <a:gd name="connsiteY3" fmla="*/ 0 h 32658"/>
              </a:gdLst>
              <a:ahLst/>
              <a:cxnLst>
                <a:cxn ang="0">
                  <a:pos x="connsiteX0" y="connsiteY0"/>
                </a:cxn>
                <a:cxn ang="0">
                  <a:pos x="connsiteX1" y="connsiteY1"/>
                </a:cxn>
                <a:cxn ang="0">
                  <a:pos x="connsiteX2" y="connsiteY2"/>
                </a:cxn>
                <a:cxn ang="0">
                  <a:pos x="connsiteX3" y="connsiteY3"/>
                </a:cxn>
              </a:cxnLst>
              <a:rect l="l" t="t" r="r" b="b"/>
              <a:pathLst>
                <a:path w="185057" h="32658">
                  <a:moveTo>
                    <a:pt x="0" y="32658"/>
                  </a:moveTo>
                  <a:cubicBezTo>
                    <a:pt x="18143" y="29029"/>
                    <a:pt x="36579" y="26640"/>
                    <a:pt x="54429" y="21772"/>
                  </a:cubicBezTo>
                  <a:cubicBezTo>
                    <a:pt x="76569" y="15734"/>
                    <a:pt x="96794" y="0"/>
                    <a:pt x="119743" y="0"/>
                  </a:cubicBezTo>
                  <a:lnTo>
                    <a:pt x="185057" y="0"/>
                  </a:ln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484914" y="3090279"/>
              <a:ext cx="206829" cy="23035"/>
            </a:xfrm>
            <a:custGeom>
              <a:avLst/>
              <a:gdLst>
                <a:gd name="connsiteX0" fmla="*/ 0 w 206829"/>
                <a:gd name="connsiteY0" fmla="*/ 23035 h 23035"/>
                <a:gd name="connsiteX1" fmla="*/ 54429 w 206829"/>
                <a:gd name="connsiteY1" fmla="*/ 12150 h 23035"/>
                <a:gd name="connsiteX2" fmla="*/ 87086 w 206829"/>
                <a:gd name="connsiteY2" fmla="*/ 1264 h 23035"/>
                <a:gd name="connsiteX3" fmla="*/ 206829 w 206829"/>
                <a:gd name="connsiteY3" fmla="*/ 1264 h 23035"/>
              </a:gdLst>
              <a:ahLst/>
              <a:cxnLst>
                <a:cxn ang="0">
                  <a:pos x="connsiteX0" y="connsiteY0"/>
                </a:cxn>
                <a:cxn ang="0">
                  <a:pos x="connsiteX1" y="connsiteY1"/>
                </a:cxn>
                <a:cxn ang="0">
                  <a:pos x="connsiteX2" y="connsiteY2"/>
                </a:cxn>
                <a:cxn ang="0">
                  <a:pos x="connsiteX3" y="connsiteY3"/>
                </a:cxn>
              </a:cxnLst>
              <a:rect l="l" t="t" r="r" b="b"/>
              <a:pathLst>
                <a:path w="206829" h="23035">
                  <a:moveTo>
                    <a:pt x="0" y="23035"/>
                  </a:moveTo>
                  <a:cubicBezTo>
                    <a:pt x="18143" y="19407"/>
                    <a:pt x="36479" y="16637"/>
                    <a:pt x="54429" y="12150"/>
                  </a:cubicBezTo>
                  <a:cubicBezTo>
                    <a:pt x="65561" y="9367"/>
                    <a:pt x="75641" y="2082"/>
                    <a:pt x="87086" y="1264"/>
                  </a:cubicBezTo>
                  <a:cubicBezTo>
                    <a:pt x="126899" y="-1580"/>
                    <a:pt x="166915" y="1264"/>
                    <a:pt x="206829" y="1264"/>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234543" y="3254829"/>
              <a:ext cx="370572" cy="43550"/>
            </a:xfrm>
            <a:custGeom>
              <a:avLst/>
              <a:gdLst>
                <a:gd name="connsiteX0" fmla="*/ 0 w 370572"/>
                <a:gd name="connsiteY0" fmla="*/ 0 h 43550"/>
                <a:gd name="connsiteX1" fmla="*/ 293914 w 370572"/>
                <a:gd name="connsiteY1" fmla="*/ 32657 h 43550"/>
                <a:gd name="connsiteX2" fmla="*/ 359228 w 370572"/>
                <a:gd name="connsiteY2" fmla="*/ 43542 h 43550"/>
              </a:gdLst>
              <a:ahLst/>
              <a:cxnLst>
                <a:cxn ang="0">
                  <a:pos x="connsiteX0" y="connsiteY0"/>
                </a:cxn>
                <a:cxn ang="0">
                  <a:pos x="connsiteX1" y="connsiteY1"/>
                </a:cxn>
                <a:cxn ang="0">
                  <a:pos x="connsiteX2" y="connsiteY2"/>
                </a:cxn>
              </a:cxnLst>
              <a:rect l="l" t="t" r="r" b="b"/>
              <a:pathLst>
                <a:path w="370572" h="43550">
                  <a:moveTo>
                    <a:pt x="0" y="0"/>
                  </a:moveTo>
                  <a:cubicBezTo>
                    <a:pt x="134184" y="53673"/>
                    <a:pt x="12167" y="11787"/>
                    <a:pt x="293914" y="32657"/>
                  </a:cubicBezTo>
                  <a:cubicBezTo>
                    <a:pt x="450471" y="44254"/>
                    <a:pt x="310511" y="43542"/>
                    <a:pt x="359228" y="43542"/>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299857" y="3331029"/>
              <a:ext cx="233427" cy="54428"/>
            </a:xfrm>
            <a:custGeom>
              <a:avLst/>
              <a:gdLst>
                <a:gd name="connsiteX0" fmla="*/ 0 w 233427"/>
                <a:gd name="connsiteY0" fmla="*/ 0 h 54428"/>
                <a:gd name="connsiteX1" fmla="*/ 152400 w 233427"/>
                <a:gd name="connsiteY1" fmla="*/ 10885 h 54428"/>
                <a:gd name="connsiteX2" fmla="*/ 185057 w 233427"/>
                <a:gd name="connsiteY2" fmla="*/ 21771 h 54428"/>
                <a:gd name="connsiteX3" fmla="*/ 228600 w 233427"/>
                <a:gd name="connsiteY3" fmla="*/ 54428 h 54428"/>
              </a:gdLst>
              <a:ahLst/>
              <a:cxnLst>
                <a:cxn ang="0">
                  <a:pos x="connsiteX0" y="connsiteY0"/>
                </a:cxn>
                <a:cxn ang="0">
                  <a:pos x="connsiteX1" y="connsiteY1"/>
                </a:cxn>
                <a:cxn ang="0">
                  <a:pos x="connsiteX2" y="connsiteY2"/>
                </a:cxn>
                <a:cxn ang="0">
                  <a:pos x="connsiteX3" y="connsiteY3"/>
                </a:cxn>
              </a:cxnLst>
              <a:rect l="l" t="t" r="r" b="b"/>
              <a:pathLst>
                <a:path w="233427" h="54428">
                  <a:moveTo>
                    <a:pt x="0" y="0"/>
                  </a:moveTo>
                  <a:cubicBezTo>
                    <a:pt x="50800" y="3628"/>
                    <a:pt x="101819" y="4934"/>
                    <a:pt x="152400" y="10885"/>
                  </a:cubicBezTo>
                  <a:cubicBezTo>
                    <a:pt x="163796" y="12226"/>
                    <a:pt x="175218" y="15867"/>
                    <a:pt x="185057" y="21771"/>
                  </a:cubicBezTo>
                  <a:cubicBezTo>
                    <a:pt x="322626" y="104312"/>
                    <a:pt x="110640" y="-4554"/>
                    <a:pt x="228600" y="54428"/>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212771" y="3233057"/>
              <a:ext cx="304888" cy="43543"/>
            </a:xfrm>
            <a:custGeom>
              <a:avLst/>
              <a:gdLst>
                <a:gd name="connsiteX0" fmla="*/ 0 w 304888"/>
                <a:gd name="connsiteY0" fmla="*/ 43543 h 43543"/>
                <a:gd name="connsiteX1" fmla="*/ 119743 w 304888"/>
                <a:gd name="connsiteY1" fmla="*/ 10886 h 43543"/>
                <a:gd name="connsiteX2" fmla="*/ 152400 w 304888"/>
                <a:gd name="connsiteY2" fmla="*/ 0 h 43543"/>
                <a:gd name="connsiteX3" fmla="*/ 272143 w 304888"/>
                <a:gd name="connsiteY3" fmla="*/ 10886 h 43543"/>
                <a:gd name="connsiteX4" fmla="*/ 304800 w 304888"/>
                <a:gd name="connsiteY4" fmla="*/ 32657 h 4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88" h="43543">
                  <a:moveTo>
                    <a:pt x="0" y="43543"/>
                  </a:moveTo>
                  <a:cubicBezTo>
                    <a:pt x="76930" y="28157"/>
                    <a:pt x="36879" y="38507"/>
                    <a:pt x="119743" y="10886"/>
                  </a:cubicBezTo>
                  <a:lnTo>
                    <a:pt x="152400" y="0"/>
                  </a:lnTo>
                  <a:cubicBezTo>
                    <a:pt x="192314" y="3629"/>
                    <a:pt x="232467" y="5218"/>
                    <a:pt x="272143" y="10886"/>
                  </a:cubicBezTo>
                  <a:cubicBezTo>
                    <a:pt x="308242" y="16043"/>
                    <a:pt x="304800" y="12472"/>
                    <a:pt x="304800" y="32657"/>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299857" y="3178629"/>
              <a:ext cx="315774" cy="65314"/>
            </a:xfrm>
            <a:custGeom>
              <a:avLst/>
              <a:gdLst>
                <a:gd name="connsiteX0" fmla="*/ 0 w 315774"/>
                <a:gd name="connsiteY0" fmla="*/ 43542 h 65314"/>
                <a:gd name="connsiteX1" fmla="*/ 119743 w 315774"/>
                <a:gd name="connsiteY1" fmla="*/ 10885 h 65314"/>
                <a:gd name="connsiteX2" fmla="*/ 152400 w 315774"/>
                <a:gd name="connsiteY2" fmla="*/ 0 h 65314"/>
                <a:gd name="connsiteX3" fmla="*/ 250372 w 315774"/>
                <a:gd name="connsiteY3" fmla="*/ 21771 h 65314"/>
                <a:gd name="connsiteX4" fmla="*/ 283029 w 315774"/>
                <a:gd name="connsiteY4" fmla="*/ 43542 h 65314"/>
                <a:gd name="connsiteX5" fmla="*/ 315686 w 315774"/>
                <a:gd name="connsiteY5" fmla="*/ 65314 h 6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4" h="65314">
                  <a:moveTo>
                    <a:pt x="0" y="43542"/>
                  </a:moveTo>
                  <a:cubicBezTo>
                    <a:pt x="76938" y="28156"/>
                    <a:pt x="36870" y="38509"/>
                    <a:pt x="119743" y="10885"/>
                  </a:cubicBezTo>
                  <a:lnTo>
                    <a:pt x="152400" y="0"/>
                  </a:lnTo>
                  <a:cubicBezTo>
                    <a:pt x="177489" y="4181"/>
                    <a:pt x="223572" y="8371"/>
                    <a:pt x="250372" y="21771"/>
                  </a:cubicBezTo>
                  <a:cubicBezTo>
                    <a:pt x="262074" y="27622"/>
                    <a:pt x="271327" y="37691"/>
                    <a:pt x="283029" y="43542"/>
                  </a:cubicBezTo>
                  <a:cubicBezTo>
                    <a:pt x="319128" y="61592"/>
                    <a:pt x="315686" y="41051"/>
                    <a:pt x="315686" y="65314"/>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685800" y="533400"/>
            <a:ext cx="7467600"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Would any manipulations result in a chicken with</a:t>
            </a:r>
          </a:p>
          <a:p>
            <a:pPr algn="ctr"/>
            <a:r>
              <a:rPr lang="en-US" sz="2400" b="1" dirty="0">
                <a:solidFill>
                  <a:schemeClr val="bg1"/>
                </a:solidFill>
                <a:latin typeface="Arial" panose="020B0604020202020204" pitchFamily="34" charset="0"/>
                <a:cs typeface="Arial" panose="020B0604020202020204" pitchFamily="34" charset="0"/>
              </a:rPr>
              <a:t>a</a:t>
            </a:r>
            <a:r>
              <a:rPr lang="en-US" sz="2400" b="1" dirty="0" smtClean="0">
                <a:solidFill>
                  <a:schemeClr val="bg1"/>
                </a:solidFill>
                <a:latin typeface="Arial" panose="020B0604020202020204" pitchFamily="34" charset="0"/>
                <a:cs typeface="Arial" panose="020B0604020202020204" pitchFamily="34" charset="0"/>
              </a:rPr>
              <a:t> long tail?</a:t>
            </a:r>
            <a:endParaRPr lang="en-US" sz="2400"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1219200" y="5619690"/>
            <a:ext cx="7086600" cy="400110"/>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Possibly…</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678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304800"/>
            <a:ext cx="80010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Work from other labs:</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840" t="1619" r="-151" b="3429"/>
          <a:stretch/>
        </p:blipFill>
        <p:spPr>
          <a:xfrm>
            <a:off x="3705225" y="1143000"/>
            <a:ext cx="5362575" cy="2354244"/>
          </a:xfrm>
          <a:prstGeom prst="rect">
            <a:avLst/>
          </a:prstGeom>
        </p:spPr>
      </p:pic>
      <p:sp>
        <p:nvSpPr>
          <p:cNvPr id="4" name="TextBox 3"/>
          <p:cNvSpPr txBox="1"/>
          <p:nvPr/>
        </p:nvSpPr>
        <p:spPr>
          <a:xfrm>
            <a:off x="152399" y="1865293"/>
            <a:ext cx="3552825" cy="1261884"/>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A mutant chicken, the </a:t>
            </a:r>
            <a:r>
              <a:rPr lang="en-US" sz="2000" b="1" dirty="0" err="1" smtClean="0">
                <a:solidFill>
                  <a:schemeClr val="bg1"/>
                </a:solidFill>
                <a:latin typeface="Arial" panose="020B0604020202020204" pitchFamily="34" charset="0"/>
                <a:cs typeface="Arial" panose="020B0604020202020204" pitchFamily="34" charset="0"/>
              </a:rPr>
              <a:t>talpid</a:t>
            </a:r>
            <a:r>
              <a:rPr lang="en-US" sz="2000" b="1" dirty="0" smtClean="0">
                <a:solidFill>
                  <a:schemeClr val="bg1"/>
                </a:solidFill>
                <a:latin typeface="Arial" panose="020B0604020202020204" pitchFamily="34" charset="0"/>
                <a:cs typeface="Arial" panose="020B0604020202020204" pitchFamily="34" charset="0"/>
              </a:rPr>
              <a:t> chicken, grows teeth.</a:t>
            </a:r>
          </a:p>
          <a:p>
            <a:endParaRPr lang="en-US" sz="2000" b="1" dirty="0" smtClean="0">
              <a:solidFill>
                <a:schemeClr val="bg1"/>
              </a:solidFill>
              <a:latin typeface="Arial" panose="020B0604020202020204" pitchFamily="34" charset="0"/>
              <a:cs typeface="Arial" panose="020B0604020202020204" pitchFamily="34" charset="0"/>
            </a:endParaRPr>
          </a:p>
          <a:p>
            <a:r>
              <a:rPr lang="en-US" sz="1600" b="1" i="1" dirty="0" smtClean="0">
                <a:solidFill>
                  <a:schemeClr val="bg1"/>
                </a:solidFill>
                <a:latin typeface="Arial" panose="020B0604020202020204" pitchFamily="34" charset="0"/>
                <a:cs typeface="Arial" panose="020B0604020202020204" pitchFamily="34" charset="0"/>
              </a:rPr>
              <a:t>Harris et al. 2006  Current Biology</a:t>
            </a:r>
            <a:endParaRPr lang="en-US" sz="1600" b="1" i="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5224" y="3659431"/>
            <a:ext cx="5340807" cy="3004205"/>
          </a:xfrm>
          <a:prstGeom prst="rect">
            <a:avLst/>
          </a:prstGeom>
        </p:spPr>
      </p:pic>
      <p:sp>
        <p:nvSpPr>
          <p:cNvPr id="6" name="TextBox 5"/>
          <p:cNvSpPr txBox="1"/>
          <p:nvPr/>
        </p:nvSpPr>
        <p:spPr>
          <a:xfrm>
            <a:off x="152399" y="3810000"/>
            <a:ext cx="3505201" cy="369332"/>
          </a:xfrm>
          <a:prstGeom prst="rect">
            <a:avLst/>
          </a:prstGeom>
          <a:noFill/>
        </p:spPr>
        <p:txBody>
          <a:bodyPr wrap="square" rtlCol="0">
            <a:spAutoFit/>
          </a:bodyPr>
          <a:lstStyle/>
          <a:p>
            <a:endParaRPr lang="en-US"/>
          </a:p>
        </p:txBody>
      </p:sp>
      <p:sp>
        <p:nvSpPr>
          <p:cNvPr id="7" name="TextBox 6"/>
          <p:cNvSpPr txBox="1"/>
          <p:nvPr/>
        </p:nvSpPr>
        <p:spPr>
          <a:xfrm>
            <a:off x="152399" y="4179332"/>
            <a:ext cx="3276601" cy="2246769"/>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By inhibiting a protein at the base of the beak, chicken beaks can resemble dinosaur snouts.</a:t>
            </a:r>
          </a:p>
          <a:p>
            <a:endParaRPr lang="en-US" sz="2000" b="1" dirty="0">
              <a:solidFill>
                <a:schemeClr val="bg1"/>
              </a:solidFill>
              <a:latin typeface="Arial" panose="020B0604020202020204" pitchFamily="34" charset="0"/>
              <a:cs typeface="Arial" panose="020B0604020202020204" pitchFamily="34" charset="0"/>
            </a:endParaRPr>
          </a:p>
          <a:p>
            <a:r>
              <a:rPr lang="en-US" sz="1600" b="1" i="1" dirty="0" smtClean="0">
                <a:solidFill>
                  <a:schemeClr val="bg1"/>
                </a:solidFill>
                <a:latin typeface="Arial" panose="020B0604020202020204" pitchFamily="34" charset="0"/>
                <a:cs typeface="Arial" panose="020B0604020202020204" pitchFamily="34" charset="0"/>
              </a:rPr>
              <a:t>Bhullar et al. 2015 Evolution</a:t>
            </a:r>
            <a:endParaRPr lang="en-US" sz="16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041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3400" y="533400"/>
            <a:ext cx="6705600" cy="584775"/>
          </a:xfrm>
          <a:prstGeom prst="rect">
            <a:avLst/>
          </a:prstGeom>
          <a:noFill/>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In Summary:</a:t>
            </a:r>
            <a:endParaRPr lang="en-US" sz="32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5909" y="1225549"/>
            <a:ext cx="2809691" cy="426085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H="1">
            <a:off x="2213657" y="2179637"/>
            <a:ext cx="42608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821491" y="1798638"/>
            <a:ext cx="3221294"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852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5800" y="609600"/>
            <a:ext cx="7696200" cy="5816977"/>
          </a:xfrm>
          <a:prstGeom prst="rect">
            <a:avLst/>
          </a:prstGeom>
          <a:noFill/>
        </p:spPr>
        <p:txBody>
          <a:bodyPr wrap="square" rtlCol="0">
            <a:spAutoFit/>
          </a:bodyPr>
          <a:lstStyle/>
          <a:p>
            <a:r>
              <a:rPr lang="en-US" sz="3600" b="1" dirty="0" smtClean="0">
                <a:solidFill>
                  <a:schemeClr val="bg1"/>
                </a:solidFill>
              </a:rPr>
              <a:t>Acknowledgements:</a:t>
            </a:r>
          </a:p>
          <a:p>
            <a:endParaRPr lang="en-US" sz="2800" b="1" dirty="0">
              <a:solidFill>
                <a:schemeClr val="bg1"/>
              </a:solidFill>
            </a:endParaRPr>
          </a:p>
          <a:p>
            <a:r>
              <a:rPr lang="en-US" sz="2800" b="1" dirty="0" smtClean="0">
                <a:solidFill>
                  <a:schemeClr val="bg1"/>
                </a:solidFill>
              </a:rPr>
              <a:t>Jack Horner</a:t>
            </a:r>
          </a:p>
          <a:p>
            <a:endParaRPr lang="en-US" sz="2800" b="1" dirty="0">
              <a:solidFill>
                <a:schemeClr val="bg1"/>
              </a:solidFill>
            </a:endParaRPr>
          </a:p>
          <a:p>
            <a:r>
              <a:rPr lang="en-US" sz="2800" b="1" dirty="0" smtClean="0">
                <a:solidFill>
                  <a:schemeClr val="bg1"/>
                </a:solidFill>
              </a:rPr>
              <a:t>Collaborators:  </a:t>
            </a:r>
          </a:p>
          <a:p>
            <a:r>
              <a:rPr lang="en-US" sz="2800" b="1" dirty="0">
                <a:solidFill>
                  <a:schemeClr val="bg1"/>
                </a:solidFill>
              </a:rPr>
              <a:t>	</a:t>
            </a:r>
            <a:r>
              <a:rPr lang="en-US" sz="2800" b="1" dirty="0" smtClean="0">
                <a:solidFill>
                  <a:schemeClr val="bg1"/>
                </a:solidFill>
              </a:rPr>
              <a:t>Susan Chapman	Clemson University</a:t>
            </a:r>
          </a:p>
          <a:p>
            <a:r>
              <a:rPr lang="en-US" sz="2800" b="1" dirty="0">
                <a:solidFill>
                  <a:schemeClr val="bg1"/>
                </a:solidFill>
              </a:rPr>
              <a:t>	</a:t>
            </a:r>
            <a:r>
              <a:rPr lang="en-US" sz="2800" b="1" dirty="0" smtClean="0">
                <a:solidFill>
                  <a:schemeClr val="bg1"/>
                </a:solidFill>
              </a:rPr>
              <a:t>Luis </a:t>
            </a:r>
            <a:r>
              <a:rPr lang="en-US" sz="2800" b="1" dirty="0" err="1" smtClean="0">
                <a:solidFill>
                  <a:schemeClr val="bg1"/>
                </a:solidFill>
              </a:rPr>
              <a:t>Chiappe</a:t>
            </a:r>
            <a:r>
              <a:rPr lang="en-US" sz="2800" b="1" dirty="0" smtClean="0">
                <a:solidFill>
                  <a:schemeClr val="bg1"/>
                </a:solidFill>
              </a:rPr>
              <a:t>	LA Museum of NH</a:t>
            </a:r>
          </a:p>
          <a:p>
            <a:r>
              <a:rPr lang="en-US" sz="2800" b="1" dirty="0">
                <a:solidFill>
                  <a:schemeClr val="bg1"/>
                </a:solidFill>
              </a:rPr>
              <a:t>	</a:t>
            </a:r>
            <a:r>
              <a:rPr lang="en-US" sz="2800" b="1" dirty="0" err="1" smtClean="0">
                <a:solidFill>
                  <a:schemeClr val="bg1"/>
                </a:solidFill>
              </a:rPr>
              <a:t>Alida</a:t>
            </a:r>
            <a:r>
              <a:rPr lang="en-US" sz="2800" b="1" dirty="0" smtClean="0">
                <a:solidFill>
                  <a:schemeClr val="bg1"/>
                </a:solidFill>
              </a:rPr>
              <a:t> </a:t>
            </a:r>
            <a:r>
              <a:rPr lang="en-US" sz="2800" b="1" dirty="0" err="1" smtClean="0">
                <a:solidFill>
                  <a:schemeClr val="bg1"/>
                </a:solidFill>
              </a:rPr>
              <a:t>Bailleul</a:t>
            </a:r>
            <a:r>
              <a:rPr lang="en-US" sz="2800" b="1" dirty="0" smtClean="0">
                <a:solidFill>
                  <a:schemeClr val="bg1"/>
                </a:solidFill>
              </a:rPr>
              <a:t>	University of Missouri</a:t>
            </a:r>
          </a:p>
          <a:p>
            <a:r>
              <a:rPr lang="en-US" sz="2800" b="1" dirty="0">
                <a:solidFill>
                  <a:schemeClr val="bg1"/>
                </a:solidFill>
              </a:rPr>
              <a:t>	</a:t>
            </a:r>
            <a:r>
              <a:rPr lang="en-US" sz="2800" b="1" dirty="0" smtClean="0">
                <a:solidFill>
                  <a:schemeClr val="bg1"/>
                </a:solidFill>
              </a:rPr>
              <a:t>Christa </a:t>
            </a:r>
            <a:r>
              <a:rPr lang="en-US" sz="2800" b="1" dirty="0" err="1" smtClean="0">
                <a:solidFill>
                  <a:schemeClr val="bg1"/>
                </a:solidFill>
              </a:rPr>
              <a:t>Merzdorf</a:t>
            </a:r>
            <a:r>
              <a:rPr lang="en-US" sz="2800" b="1" dirty="0" smtClean="0">
                <a:solidFill>
                  <a:schemeClr val="bg1"/>
                </a:solidFill>
              </a:rPr>
              <a:t>	Montana State University</a:t>
            </a:r>
          </a:p>
          <a:p>
            <a:r>
              <a:rPr lang="en-US" sz="2800" b="1" dirty="0">
                <a:solidFill>
                  <a:schemeClr val="bg1"/>
                </a:solidFill>
              </a:rPr>
              <a:t>	</a:t>
            </a:r>
            <a:r>
              <a:rPr lang="en-US" sz="2800" b="1" dirty="0" smtClean="0">
                <a:solidFill>
                  <a:schemeClr val="bg1"/>
                </a:solidFill>
              </a:rPr>
              <a:t>Roger Bradley	Montana State University</a:t>
            </a:r>
          </a:p>
          <a:p>
            <a:r>
              <a:rPr lang="en-US" sz="2800" b="1" dirty="0">
                <a:solidFill>
                  <a:schemeClr val="bg1"/>
                </a:solidFill>
              </a:rPr>
              <a:t> </a:t>
            </a:r>
            <a:r>
              <a:rPr lang="en-US" sz="2800" b="1" dirty="0" smtClean="0">
                <a:solidFill>
                  <a:schemeClr val="bg1"/>
                </a:solidFill>
              </a:rPr>
              <a:t>Kevin Surya			Montana State University</a:t>
            </a:r>
          </a:p>
          <a:p>
            <a:endParaRPr lang="en-US" sz="2800" b="1" dirty="0">
              <a:solidFill>
                <a:schemeClr val="bg1"/>
              </a:solidFill>
            </a:endParaRPr>
          </a:p>
          <a:p>
            <a:r>
              <a:rPr lang="en-US" sz="2800" b="1" dirty="0" smtClean="0">
                <a:solidFill>
                  <a:schemeClr val="bg1"/>
                </a:solidFill>
              </a:rPr>
              <a:t>Funding:	George Lucas</a:t>
            </a:r>
            <a:endParaRPr lang="en-US" sz="28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277937"/>
            <a:ext cx="2667000" cy="1389063"/>
          </a:xfrm>
          <a:prstGeom prst="rect">
            <a:avLst/>
          </a:prstGeom>
        </p:spPr>
      </p:pic>
    </p:spTree>
    <p:extLst>
      <p:ext uri="{BB962C8B-B14F-4D97-AF65-F5344CB8AC3E}">
        <p14:creationId xmlns:p14="http://schemas.microsoft.com/office/powerpoint/2010/main" val="2898875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1739" y="1379090"/>
            <a:ext cx="2656786" cy="33383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424"/>
            <a:ext cx="4731583" cy="3810550"/>
          </a:xfrm>
          <a:prstGeom prst="rect">
            <a:avLst/>
          </a:prstGeom>
        </p:spPr>
      </p:pic>
      <p:sp>
        <p:nvSpPr>
          <p:cNvPr id="4" name="Right Arrow 3"/>
          <p:cNvSpPr/>
          <p:nvPr/>
        </p:nvSpPr>
        <p:spPr>
          <a:xfrm>
            <a:off x="1066800" y="4724400"/>
            <a:ext cx="7162800" cy="1752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53661" y="5334000"/>
            <a:ext cx="3423339"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150 million years</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2174081" y="152400"/>
            <a:ext cx="4836319"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Bird Evolution from Dinosaurs</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7924800" y="3730823"/>
            <a:ext cx="1066800" cy="307777"/>
          </a:xfrm>
          <a:prstGeom prst="rect">
            <a:avLst/>
          </a:prstGeom>
          <a:noFill/>
        </p:spPr>
        <p:txBody>
          <a:bodyPr wrap="square" rtlCol="0">
            <a:spAutoFit/>
          </a:bodyPr>
          <a:lstStyle/>
          <a:p>
            <a:r>
              <a:rPr lang="en-US" sz="1400" b="1" i="1" dirty="0" smtClean="0">
                <a:latin typeface="Arial" panose="020B0604020202020204" pitchFamily="34" charset="0"/>
                <a:cs typeface="Arial" panose="020B0604020202020204" pitchFamily="34" charset="0"/>
              </a:rPr>
              <a:t>Chicken</a:t>
            </a:r>
            <a:endParaRPr lang="en-US" sz="1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034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772"/>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0" y="2514600"/>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2" idx="0"/>
            <a:endCxn id="2" idx="2"/>
          </p:cNvCxnSpPr>
          <p:nvPr/>
        </p:nvCxnSpPr>
        <p:spPr>
          <a:xfrm>
            <a:off x="4572000" y="21772"/>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 y="14288"/>
            <a:ext cx="9143999" cy="2481262"/>
          </a:xfrm>
          <a:prstGeom prst="rect">
            <a:avLst/>
          </a:prstGeom>
        </p:spPr>
      </p:pic>
      <p:sp>
        <p:nvSpPr>
          <p:cNvPr id="6" name="TextBox 5"/>
          <p:cNvSpPr txBox="1"/>
          <p:nvPr/>
        </p:nvSpPr>
        <p:spPr>
          <a:xfrm>
            <a:off x="0" y="2128840"/>
            <a:ext cx="4267200"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K-Pg Extinction Event  66mya</a:t>
            </a:r>
            <a:endParaRPr lang="en-US"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762000" y="3043535"/>
            <a:ext cx="3429000"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Non-Avian Dinosaurs</a:t>
            </a:r>
            <a:endParaRPr lang="en-US" sz="24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943600" y="3043535"/>
            <a:ext cx="2767000"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Avian Dinosaurs</a:t>
            </a:r>
            <a:endParaRPr lang="en-US" sz="2400" b="1" dirty="0">
              <a:solidFill>
                <a:schemeClr val="bg1"/>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2505080" y="3581400"/>
            <a:ext cx="0" cy="4146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85272" y="3964043"/>
            <a:ext cx="1447784" cy="369332"/>
          </a:xfrm>
          <a:prstGeom prst="rect">
            <a:avLst/>
          </a:prstGeom>
          <a:noFill/>
        </p:spPr>
        <p:txBody>
          <a:bodyPr wrap="square" rtlCol="0">
            <a:spAutoFit/>
          </a:bodyPr>
          <a:lstStyle/>
          <a:p>
            <a:r>
              <a:rPr lang="en-US" b="1" dirty="0" err="1" smtClean="0">
                <a:solidFill>
                  <a:schemeClr val="bg1"/>
                </a:solidFill>
                <a:latin typeface="Arial" panose="020B0604020202020204" pitchFamily="34" charset="0"/>
                <a:cs typeface="Arial" panose="020B0604020202020204" pitchFamily="34" charset="0"/>
              </a:rPr>
              <a:t>Theropods</a:t>
            </a:r>
            <a:endParaRPr lang="en-US" b="1" dirty="0">
              <a:solidFill>
                <a:schemeClr val="bg1"/>
              </a:solidFill>
              <a:latin typeface="Arial" panose="020B0604020202020204" pitchFamily="34" charset="0"/>
              <a:cs typeface="Arial" panose="020B0604020202020204" pitchFamily="34" charset="0"/>
            </a:endParaRPr>
          </a:p>
        </p:txBody>
      </p:sp>
      <p:cxnSp>
        <p:nvCxnSpPr>
          <p:cNvPr id="19" name="Straight Connector 18"/>
          <p:cNvCxnSpPr>
            <a:stCxn id="18" idx="2"/>
          </p:cNvCxnSpPr>
          <p:nvPr/>
        </p:nvCxnSpPr>
        <p:spPr>
          <a:xfrm>
            <a:off x="2509164" y="4333375"/>
            <a:ext cx="0" cy="31646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00200" y="4648200"/>
            <a:ext cx="1914520" cy="369332"/>
          </a:xfrm>
          <a:prstGeom prst="rect">
            <a:avLst/>
          </a:prstGeom>
          <a:noFill/>
        </p:spPr>
        <p:txBody>
          <a:bodyPr wrap="square" rtlCol="0">
            <a:spAutoFit/>
          </a:bodyPr>
          <a:lstStyle/>
          <a:p>
            <a:r>
              <a:rPr lang="en-US" b="1" dirty="0" err="1" smtClean="0">
                <a:solidFill>
                  <a:schemeClr val="bg1"/>
                </a:solidFill>
                <a:latin typeface="Arial" panose="020B0604020202020204" pitchFamily="34" charset="0"/>
                <a:cs typeface="Arial" panose="020B0604020202020204" pitchFamily="34" charset="0"/>
              </a:rPr>
              <a:t>Maniraptorans</a:t>
            </a:r>
            <a:endParaRPr lang="en-US"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9050" y="5334000"/>
            <a:ext cx="2376478" cy="369332"/>
          </a:xfrm>
          <a:prstGeom prst="rect">
            <a:avLst/>
          </a:prstGeom>
          <a:noFill/>
        </p:spPr>
        <p:txBody>
          <a:bodyPr wrap="square" rtlCol="0">
            <a:spAutoFit/>
          </a:bodyPr>
          <a:lstStyle/>
          <a:p>
            <a:r>
              <a:rPr lang="en-US" b="1" dirty="0" err="1" smtClean="0">
                <a:solidFill>
                  <a:schemeClr val="bg1"/>
                </a:solidFill>
                <a:latin typeface="Arial" panose="020B0604020202020204" pitchFamily="34" charset="0"/>
                <a:cs typeface="Arial" panose="020B0604020202020204" pitchFamily="34" charset="0"/>
              </a:rPr>
              <a:t>Deinonychosauria</a:t>
            </a:r>
            <a:endParaRPr lang="en-US" b="1"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609600" y="5955268"/>
            <a:ext cx="2133600" cy="369332"/>
          </a:xfrm>
          <a:prstGeom prst="rect">
            <a:avLst/>
          </a:prstGeom>
          <a:noFill/>
        </p:spPr>
        <p:txBody>
          <a:bodyPr wrap="square" rtlCol="0">
            <a:spAutoFit/>
          </a:bodyPr>
          <a:lstStyle/>
          <a:p>
            <a:r>
              <a:rPr lang="en-US" b="1" dirty="0" err="1" smtClean="0">
                <a:solidFill>
                  <a:schemeClr val="bg1"/>
                </a:solidFill>
                <a:latin typeface="Arial" panose="020B0604020202020204" pitchFamily="34" charset="0"/>
                <a:cs typeface="Arial" panose="020B0604020202020204" pitchFamily="34" charset="0"/>
              </a:rPr>
              <a:t>Oviraptorosauria</a:t>
            </a:r>
            <a:endParaRPr lang="en-US" b="1"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2357428" y="6225359"/>
            <a:ext cx="2057397"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Therizinosauria</a:t>
            </a:r>
            <a:endParaRPr lang="en-US" b="1" dirty="0">
              <a:solidFill>
                <a:schemeClr val="bg1"/>
              </a:solidFill>
              <a:latin typeface="Arial" panose="020B0604020202020204" pitchFamily="34" charset="0"/>
              <a:cs typeface="Arial" panose="020B0604020202020204" pitchFamily="34" charset="0"/>
            </a:endParaRPr>
          </a:p>
        </p:txBody>
      </p:sp>
      <p:cxnSp>
        <p:nvCxnSpPr>
          <p:cNvPr id="24" name="Straight Connector 23"/>
          <p:cNvCxnSpPr/>
          <p:nvPr/>
        </p:nvCxnSpPr>
        <p:spPr>
          <a:xfrm flipH="1">
            <a:off x="1752600" y="5017532"/>
            <a:ext cx="604828" cy="3487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012144" y="5017532"/>
            <a:ext cx="497020" cy="93773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58150" y="5017532"/>
            <a:ext cx="727976" cy="1219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22138" y="5039304"/>
            <a:ext cx="2388062" cy="66402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66660" y="5573482"/>
            <a:ext cx="1676400" cy="461665"/>
          </a:xfrm>
          <a:prstGeom prst="rect">
            <a:avLst/>
          </a:prstGeom>
          <a:noFill/>
        </p:spPr>
        <p:txBody>
          <a:bodyPr wrap="square" rtlCol="0">
            <a:spAutoFit/>
          </a:bodyPr>
          <a:lstStyle/>
          <a:p>
            <a:r>
              <a:rPr lang="en-US" sz="2400" b="1" dirty="0" err="1" smtClean="0">
                <a:solidFill>
                  <a:schemeClr val="bg1"/>
                </a:solidFill>
                <a:latin typeface="Arial" panose="020B0604020202020204" pitchFamily="34" charset="0"/>
                <a:cs typeface="Arial" panose="020B0604020202020204" pitchFamily="34" charset="0"/>
              </a:rPr>
              <a:t>Avialae</a:t>
            </a:r>
            <a:endParaRPr lang="en-US" sz="2400" b="1" dirty="0">
              <a:solidFill>
                <a:schemeClr val="bg1"/>
              </a:solidFill>
              <a:latin typeface="Arial" panose="020B0604020202020204" pitchFamily="34" charset="0"/>
              <a:cs typeface="Arial" panose="020B0604020202020204" pitchFamily="34" charset="0"/>
            </a:endParaRPr>
          </a:p>
        </p:txBody>
      </p:sp>
      <p:sp>
        <p:nvSpPr>
          <p:cNvPr id="29" name="Freeform 28"/>
          <p:cNvSpPr/>
          <p:nvPr/>
        </p:nvSpPr>
        <p:spPr>
          <a:xfrm>
            <a:off x="5587492" y="279361"/>
            <a:ext cx="1999171" cy="5294121"/>
          </a:xfrm>
          <a:custGeom>
            <a:avLst/>
            <a:gdLst>
              <a:gd name="connsiteX0" fmla="*/ 27496 w 1999171"/>
              <a:gd name="connsiteY0" fmla="*/ 5678527 h 5678527"/>
              <a:gd name="connsiteX1" fmla="*/ 27496 w 1999171"/>
              <a:gd name="connsiteY1" fmla="*/ 1963777 h 5678527"/>
              <a:gd name="connsiteX2" fmla="*/ 313246 w 1999171"/>
              <a:gd name="connsiteY2" fmla="*/ 749339 h 5678527"/>
              <a:gd name="connsiteX3" fmla="*/ 856171 w 1999171"/>
              <a:gd name="connsiteY3" fmla="*/ 177839 h 5678527"/>
              <a:gd name="connsiteX4" fmla="*/ 1484821 w 1999171"/>
              <a:gd name="connsiteY4" fmla="*/ 20677 h 5678527"/>
              <a:gd name="connsiteX5" fmla="*/ 1999171 w 1999171"/>
              <a:gd name="connsiteY5" fmla="*/ 6389 h 567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9171" h="5678527">
                <a:moveTo>
                  <a:pt x="27496" y="5678527"/>
                </a:moveTo>
                <a:cubicBezTo>
                  <a:pt x="3683" y="4231917"/>
                  <a:pt x="-20129" y="2785308"/>
                  <a:pt x="27496" y="1963777"/>
                </a:cubicBezTo>
                <a:cubicBezTo>
                  <a:pt x="75121" y="1142246"/>
                  <a:pt x="175134" y="1046995"/>
                  <a:pt x="313246" y="749339"/>
                </a:cubicBezTo>
                <a:cubicBezTo>
                  <a:pt x="451359" y="451683"/>
                  <a:pt x="660909" y="299283"/>
                  <a:pt x="856171" y="177839"/>
                </a:cubicBezTo>
                <a:cubicBezTo>
                  <a:pt x="1051433" y="56395"/>
                  <a:pt x="1294321" y="49252"/>
                  <a:pt x="1484821" y="20677"/>
                </a:cubicBezTo>
                <a:cubicBezTo>
                  <a:pt x="1675321" y="-7898"/>
                  <a:pt x="1837246" y="-755"/>
                  <a:pt x="1999171" y="638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586663" y="22177"/>
            <a:ext cx="1766921" cy="1200329"/>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Modern</a:t>
            </a:r>
          </a:p>
          <a:p>
            <a:r>
              <a:rPr lang="en-US" sz="2400" b="1" dirty="0" smtClean="0">
                <a:solidFill>
                  <a:schemeClr val="bg1"/>
                </a:solidFill>
                <a:latin typeface="Arial" panose="020B0604020202020204" pitchFamily="34" charset="0"/>
                <a:cs typeface="Arial" panose="020B0604020202020204" pitchFamily="34" charset="0"/>
              </a:rPr>
              <a:t>Birds</a:t>
            </a:r>
          </a:p>
          <a:p>
            <a:r>
              <a:rPr lang="en-US" sz="2400" b="1" dirty="0" smtClean="0">
                <a:solidFill>
                  <a:schemeClr val="bg1"/>
                </a:solidFill>
                <a:latin typeface="Arial" panose="020B0604020202020204" pitchFamily="34" charset="0"/>
                <a:cs typeface="Arial" panose="020B0604020202020204" pitchFamily="34" charset="0"/>
              </a:rPr>
              <a:t>(Aves)</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301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7086" y="1676400"/>
            <a:ext cx="2455850" cy="2287208"/>
          </a:xfrm>
          <a:prstGeom prst="rect">
            <a:avLst/>
          </a:prstGeom>
        </p:spPr>
      </p:pic>
      <p:sp>
        <p:nvSpPr>
          <p:cNvPr id="7" name="TextBox 6"/>
          <p:cNvSpPr txBox="1"/>
          <p:nvPr/>
        </p:nvSpPr>
        <p:spPr>
          <a:xfrm>
            <a:off x="1676400" y="152400"/>
            <a:ext cx="64008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Cretaceous transition to short tails</a:t>
            </a:r>
            <a:endParaRPr lang="en-US" sz="2800" b="1" dirty="0">
              <a:solidFill>
                <a:schemeClr val="bg1"/>
              </a:solidFill>
              <a:latin typeface="Arial" panose="020B0604020202020204" pitchFamily="34" charset="0"/>
              <a:cs typeface="Arial" panose="020B0604020202020204" pitchFamily="34" charset="0"/>
            </a:endParaRPr>
          </a:p>
        </p:txBody>
      </p:sp>
      <p:grpSp>
        <p:nvGrpSpPr>
          <p:cNvPr id="14" name="Group 13"/>
          <p:cNvGrpSpPr/>
          <p:nvPr/>
        </p:nvGrpSpPr>
        <p:grpSpPr>
          <a:xfrm>
            <a:off x="3918861" y="4495799"/>
            <a:ext cx="1763484" cy="2286001"/>
            <a:chOff x="4051801" y="2743199"/>
            <a:chExt cx="1663201" cy="2209801"/>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1801" y="2743199"/>
              <a:ext cx="1663201" cy="2133601"/>
            </a:xfrm>
            <a:prstGeom prst="rect">
              <a:avLst/>
            </a:prstGeom>
          </p:spPr>
        </p:pic>
        <p:sp>
          <p:nvSpPr>
            <p:cNvPr id="8" name="TextBox 7"/>
            <p:cNvSpPr txBox="1"/>
            <p:nvPr/>
          </p:nvSpPr>
          <p:spPr>
            <a:xfrm>
              <a:off x="4114802" y="4583668"/>
              <a:ext cx="1600200" cy="369332"/>
            </a:xfrm>
            <a:prstGeom prst="rect">
              <a:avLst/>
            </a:prstGeom>
            <a:noFill/>
          </p:spPr>
          <p:txBody>
            <a:bodyPr wrap="square" rtlCol="0">
              <a:spAutoFit/>
            </a:bodyPr>
            <a:lstStyle/>
            <a:p>
              <a:r>
                <a:rPr lang="en-US" b="1" i="1" dirty="0" err="1" smtClean="0">
                  <a:latin typeface="Arial" panose="020B0604020202020204" pitchFamily="34" charset="0"/>
                  <a:cs typeface="Arial" panose="020B0604020202020204" pitchFamily="34" charset="0"/>
                </a:rPr>
                <a:t>Caudipteryx</a:t>
              </a:r>
              <a:endParaRPr lang="en-US" b="1" i="1" dirty="0">
                <a:latin typeface="Arial" panose="020B0604020202020204" pitchFamily="34" charset="0"/>
                <a:cs typeface="Arial" panose="020B0604020202020204" pitchFamily="34" charset="0"/>
              </a:endParaRPr>
            </a:p>
          </p:txBody>
        </p:sp>
      </p:grpSp>
      <p:grpSp>
        <p:nvGrpSpPr>
          <p:cNvPr id="5" name="Group 4"/>
          <p:cNvGrpSpPr/>
          <p:nvPr/>
        </p:nvGrpSpPr>
        <p:grpSpPr>
          <a:xfrm>
            <a:off x="112433" y="1676400"/>
            <a:ext cx="3849967" cy="1903209"/>
            <a:chOff x="112433" y="2743200"/>
            <a:chExt cx="3849967" cy="1903209"/>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433" y="2743200"/>
              <a:ext cx="3665440" cy="1903209"/>
            </a:xfrm>
            <a:prstGeom prst="rect">
              <a:avLst/>
            </a:prstGeom>
          </p:spPr>
        </p:pic>
        <p:sp>
          <p:nvSpPr>
            <p:cNvPr id="9" name="TextBox 8"/>
            <p:cNvSpPr txBox="1"/>
            <p:nvPr/>
          </p:nvSpPr>
          <p:spPr>
            <a:xfrm>
              <a:off x="2209800" y="4256316"/>
              <a:ext cx="1752600" cy="369332"/>
            </a:xfrm>
            <a:prstGeom prst="rect">
              <a:avLst/>
            </a:prstGeom>
            <a:noFill/>
          </p:spPr>
          <p:txBody>
            <a:bodyPr wrap="square" rtlCol="0">
              <a:spAutoFit/>
            </a:bodyPr>
            <a:lstStyle/>
            <a:p>
              <a:r>
                <a:rPr lang="en-US" b="1" i="1" dirty="0" err="1" smtClean="0">
                  <a:latin typeface="Arial" panose="020B0604020202020204" pitchFamily="34" charset="0"/>
                  <a:cs typeface="Arial" panose="020B0604020202020204" pitchFamily="34" charset="0"/>
                </a:rPr>
                <a:t>Jeholornis</a:t>
              </a:r>
              <a:endParaRPr lang="en-US" b="1" i="1" dirty="0">
                <a:latin typeface="Arial" panose="020B0604020202020204" pitchFamily="34" charset="0"/>
                <a:cs typeface="Arial" panose="020B0604020202020204" pitchFamily="34" charset="0"/>
              </a:endParaRPr>
            </a:p>
          </p:txBody>
        </p:sp>
      </p:grpSp>
      <p:sp>
        <p:nvSpPr>
          <p:cNvPr id="10" name="TextBox 9"/>
          <p:cNvSpPr txBox="1"/>
          <p:nvPr/>
        </p:nvSpPr>
        <p:spPr>
          <a:xfrm>
            <a:off x="3733800" y="762000"/>
            <a:ext cx="2133600"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130-120 </a:t>
            </a:r>
            <a:r>
              <a:rPr lang="en-US" sz="2400" b="1" dirty="0" err="1" smtClean="0">
                <a:solidFill>
                  <a:schemeClr val="bg1"/>
                </a:solidFill>
                <a:latin typeface="Arial" panose="020B0604020202020204" pitchFamily="34" charset="0"/>
                <a:cs typeface="Arial" panose="020B0604020202020204" pitchFamily="34" charset="0"/>
              </a:rPr>
              <a:t>mya</a:t>
            </a:r>
            <a:endParaRPr lang="en-US" sz="24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4953000" y="3593068"/>
            <a:ext cx="1981200" cy="369332"/>
          </a:xfrm>
          <a:prstGeom prst="rect">
            <a:avLst/>
          </a:prstGeom>
          <a:noFill/>
        </p:spPr>
        <p:txBody>
          <a:bodyPr wrap="square" rtlCol="0">
            <a:spAutoFit/>
          </a:bodyPr>
          <a:lstStyle/>
          <a:p>
            <a:r>
              <a:rPr lang="en-US" b="1" i="1" dirty="0" err="1" smtClean="0">
                <a:latin typeface="Arial" panose="020B0604020202020204" pitchFamily="34" charset="0"/>
                <a:cs typeface="Arial" panose="020B0604020202020204" pitchFamily="34" charset="0"/>
              </a:rPr>
              <a:t>Sapeornis</a:t>
            </a:r>
            <a:endParaRPr lang="en-US" b="1" i="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t="10623"/>
          <a:stretch/>
        </p:blipFill>
        <p:spPr>
          <a:xfrm flipH="1">
            <a:off x="6477000" y="1676400"/>
            <a:ext cx="2559048" cy="2287208"/>
          </a:xfrm>
          <a:prstGeom prst="rect">
            <a:avLst/>
          </a:prstGeom>
        </p:spPr>
      </p:pic>
      <p:sp>
        <p:nvSpPr>
          <p:cNvPr id="12" name="TextBox 11"/>
          <p:cNvSpPr txBox="1"/>
          <p:nvPr/>
        </p:nvSpPr>
        <p:spPr>
          <a:xfrm>
            <a:off x="7097492" y="3603172"/>
            <a:ext cx="1905000" cy="369332"/>
          </a:xfrm>
          <a:prstGeom prst="rect">
            <a:avLst/>
          </a:prstGeom>
          <a:noFill/>
        </p:spPr>
        <p:txBody>
          <a:bodyPr wrap="square" rtlCol="0">
            <a:spAutoFit/>
          </a:bodyPr>
          <a:lstStyle/>
          <a:p>
            <a:r>
              <a:rPr lang="en-US" b="1" i="1" dirty="0" err="1" smtClean="0">
                <a:latin typeface="Arial" panose="020B0604020202020204" pitchFamily="34" charset="0"/>
                <a:cs typeface="Arial" panose="020B0604020202020204" pitchFamily="34" charset="0"/>
              </a:rPr>
              <a:t>Confuciusornis</a:t>
            </a:r>
            <a:endParaRPr lang="en-US" b="1" i="1" dirty="0">
              <a:latin typeface="Arial" panose="020B0604020202020204" pitchFamily="34" charset="0"/>
              <a:cs typeface="Arial" panose="020B0604020202020204" pitchFamily="34" charset="0"/>
            </a:endParaRPr>
          </a:p>
        </p:txBody>
      </p:sp>
      <p:grpSp>
        <p:nvGrpSpPr>
          <p:cNvPr id="13" name="Group 12"/>
          <p:cNvGrpSpPr/>
          <p:nvPr/>
        </p:nvGrpSpPr>
        <p:grpSpPr>
          <a:xfrm>
            <a:off x="112433" y="4495800"/>
            <a:ext cx="3697567" cy="1992104"/>
            <a:chOff x="-649567" y="4768334"/>
            <a:chExt cx="3697567" cy="1992104"/>
          </a:xfrm>
        </p:grpSpPr>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b="9820"/>
            <a:stretch/>
          </p:blipFill>
          <p:spPr>
            <a:xfrm>
              <a:off x="-649567" y="4768334"/>
              <a:ext cx="3621367" cy="1992104"/>
            </a:xfrm>
            <a:prstGeom prst="rect">
              <a:avLst/>
            </a:prstGeom>
          </p:spPr>
        </p:pic>
        <p:sp>
          <p:nvSpPr>
            <p:cNvPr id="17" name="TextBox 16"/>
            <p:cNvSpPr txBox="1"/>
            <p:nvPr/>
          </p:nvSpPr>
          <p:spPr>
            <a:xfrm>
              <a:off x="1524000" y="6357258"/>
              <a:ext cx="1524000" cy="381000"/>
            </a:xfrm>
            <a:prstGeom prst="rect">
              <a:avLst/>
            </a:prstGeom>
            <a:noFill/>
          </p:spPr>
          <p:txBody>
            <a:bodyPr wrap="square" rtlCol="0">
              <a:spAutoFit/>
            </a:bodyPr>
            <a:lstStyle/>
            <a:p>
              <a:r>
                <a:rPr lang="en-US" b="1" i="1" dirty="0" err="1" smtClean="0">
                  <a:latin typeface="Arial" panose="020B0604020202020204" pitchFamily="34" charset="0"/>
                  <a:cs typeface="Arial" panose="020B0604020202020204" pitchFamily="34" charset="0"/>
                </a:rPr>
                <a:t>Microraptor</a:t>
              </a:r>
              <a:endParaRPr lang="en-US" b="1" i="1" dirty="0">
                <a:latin typeface="Arial" panose="020B0604020202020204" pitchFamily="34" charset="0"/>
                <a:cs typeface="Arial" panose="020B0604020202020204" pitchFamily="34" charset="0"/>
              </a:endParaRPr>
            </a:p>
          </p:txBody>
        </p:sp>
      </p:grpSp>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7262" t="8291" r="3333" b="5951"/>
          <a:stretch/>
        </p:blipFill>
        <p:spPr>
          <a:xfrm>
            <a:off x="5889171" y="4495800"/>
            <a:ext cx="3149858" cy="1992104"/>
          </a:xfrm>
          <a:prstGeom prst="rect">
            <a:avLst/>
          </a:prstGeom>
        </p:spPr>
      </p:pic>
      <p:sp>
        <p:nvSpPr>
          <p:cNvPr id="18" name="TextBox 17"/>
          <p:cNvSpPr txBox="1"/>
          <p:nvPr/>
        </p:nvSpPr>
        <p:spPr>
          <a:xfrm>
            <a:off x="7756524" y="6096000"/>
            <a:ext cx="1279524" cy="369332"/>
          </a:xfrm>
          <a:prstGeom prst="rect">
            <a:avLst/>
          </a:prstGeom>
          <a:noFill/>
        </p:spPr>
        <p:txBody>
          <a:bodyPr wrap="square" rtlCol="0">
            <a:spAutoFit/>
          </a:bodyPr>
          <a:lstStyle/>
          <a:p>
            <a:r>
              <a:rPr lang="en-US" b="1" i="1" dirty="0" err="1" smtClean="0">
                <a:latin typeface="Arial" panose="020B0604020202020204" pitchFamily="34" charset="0"/>
                <a:cs typeface="Arial" panose="020B0604020202020204" pitchFamily="34" charset="0"/>
              </a:rPr>
              <a:t>Citipati</a:t>
            </a:r>
            <a:endParaRPr lang="en-US" b="1" i="1" dirty="0">
              <a:latin typeface="Arial" panose="020B0604020202020204" pitchFamily="34" charset="0"/>
              <a:cs typeface="Arial" panose="020B0604020202020204" pitchFamily="34" charset="0"/>
            </a:endParaRPr>
          </a:p>
        </p:txBody>
      </p:sp>
      <p:sp>
        <p:nvSpPr>
          <p:cNvPr id="19" name="TextBox 18"/>
          <p:cNvSpPr txBox="1"/>
          <p:nvPr/>
        </p:nvSpPr>
        <p:spPr>
          <a:xfrm>
            <a:off x="112433" y="1276290"/>
            <a:ext cx="2783167" cy="400110"/>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Avian dinosaurs</a:t>
            </a:r>
            <a:endParaRPr lang="en-US" sz="2000" b="1"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112433" y="4114798"/>
            <a:ext cx="3240367" cy="400110"/>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Non avian dinosaurs</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967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200" y="1762125"/>
            <a:ext cx="3466012" cy="18954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6103" y="4062416"/>
            <a:ext cx="1943100" cy="2717800"/>
          </a:xfrm>
          <a:prstGeom prst="rect">
            <a:avLst/>
          </a:prstGeom>
        </p:spPr>
      </p:pic>
      <p:grpSp>
        <p:nvGrpSpPr>
          <p:cNvPr id="4" name="Group 3"/>
          <p:cNvGrpSpPr/>
          <p:nvPr/>
        </p:nvGrpSpPr>
        <p:grpSpPr>
          <a:xfrm>
            <a:off x="3690541" y="1175654"/>
            <a:ext cx="1872059" cy="2849157"/>
            <a:chOff x="3690541" y="1066800"/>
            <a:chExt cx="2024459" cy="3077757"/>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0541" y="1066800"/>
              <a:ext cx="2024459" cy="3077757"/>
            </a:xfrm>
            <a:prstGeom prst="rect">
              <a:avLst/>
            </a:prstGeom>
          </p:spPr>
        </p:pic>
        <p:sp>
          <p:nvSpPr>
            <p:cNvPr id="6" name="Freeform 5"/>
            <p:cNvSpPr/>
            <p:nvPr/>
          </p:nvSpPr>
          <p:spPr>
            <a:xfrm>
              <a:off x="3976648" y="3003764"/>
              <a:ext cx="242927" cy="153774"/>
            </a:xfrm>
            <a:custGeom>
              <a:avLst/>
              <a:gdLst>
                <a:gd name="connsiteX0" fmla="*/ 231021 w 242927"/>
                <a:gd name="connsiteY0" fmla="*/ 65667 h 153774"/>
                <a:gd name="connsiteX1" fmla="*/ 185777 w 242927"/>
                <a:gd name="connsiteY1" fmla="*/ 39474 h 153774"/>
                <a:gd name="connsiteX2" fmla="*/ 145296 w 242927"/>
                <a:gd name="connsiteY2" fmla="*/ 20424 h 153774"/>
                <a:gd name="connsiteX3" fmla="*/ 111958 w 242927"/>
                <a:gd name="connsiteY3" fmla="*/ 8517 h 153774"/>
                <a:gd name="connsiteX4" fmla="*/ 85765 w 242927"/>
                <a:gd name="connsiteY4" fmla="*/ 1374 h 153774"/>
                <a:gd name="connsiteX5" fmla="*/ 61952 w 242927"/>
                <a:gd name="connsiteY5" fmla="*/ 1374 h 153774"/>
                <a:gd name="connsiteX6" fmla="*/ 40521 w 242927"/>
                <a:gd name="connsiteY6" fmla="*/ 15661 h 153774"/>
                <a:gd name="connsiteX7" fmla="*/ 23852 w 242927"/>
                <a:gd name="connsiteY7" fmla="*/ 34711 h 153774"/>
                <a:gd name="connsiteX8" fmla="*/ 14327 w 242927"/>
                <a:gd name="connsiteY8" fmla="*/ 41855 h 153774"/>
                <a:gd name="connsiteX9" fmla="*/ 40 w 242927"/>
                <a:gd name="connsiteY9" fmla="*/ 48999 h 153774"/>
                <a:gd name="connsiteX10" fmla="*/ 19090 w 242927"/>
                <a:gd name="connsiteY10" fmla="*/ 48999 h 153774"/>
                <a:gd name="connsiteX11" fmla="*/ 33377 w 242927"/>
                <a:gd name="connsiteY11" fmla="*/ 48999 h 153774"/>
                <a:gd name="connsiteX12" fmla="*/ 50046 w 242927"/>
                <a:gd name="connsiteY12" fmla="*/ 37092 h 153774"/>
                <a:gd name="connsiteX13" fmla="*/ 59571 w 242927"/>
                <a:gd name="connsiteY13" fmla="*/ 32330 h 153774"/>
                <a:gd name="connsiteX14" fmla="*/ 69096 w 242927"/>
                <a:gd name="connsiteY14" fmla="*/ 51380 h 153774"/>
                <a:gd name="connsiteX15" fmla="*/ 78621 w 242927"/>
                <a:gd name="connsiteY15" fmla="*/ 65667 h 153774"/>
                <a:gd name="connsiteX16" fmla="*/ 88146 w 242927"/>
                <a:gd name="connsiteY16" fmla="*/ 79955 h 153774"/>
                <a:gd name="connsiteX17" fmla="*/ 97671 w 242927"/>
                <a:gd name="connsiteY17" fmla="*/ 89480 h 153774"/>
                <a:gd name="connsiteX18" fmla="*/ 104815 w 242927"/>
                <a:gd name="connsiteY18" fmla="*/ 91861 h 153774"/>
                <a:gd name="connsiteX19" fmla="*/ 121483 w 242927"/>
                <a:gd name="connsiteY19" fmla="*/ 94242 h 153774"/>
                <a:gd name="connsiteX20" fmla="*/ 138152 w 242927"/>
                <a:gd name="connsiteY20" fmla="*/ 94242 h 153774"/>
                <a:gd name="connsiteX21" fmla="*/ 150058 w 242927"/>
                <a:gd name="connsiteY21" fmla="*/ 94242 h 153774"/>
                <a:gd name="connsiteX22" fmla="*/ 157202 w 242927"/>
                <a:gd name="connsiteY22" fmla="*/ 101386 h 153774"/>
                <a:gd name="connsiteX23" fmla="*/ 164346 w 242927"/>
                <a:gd name="connsiteY23" fmla="*/ 113292 h 153774"/>
                <a:gd name="connsiteX24" fmla="*/ 183396 w 242927"/>
                <a:gd name="connsiteY24" fmla="*/ 122817 h 153774"/>
                <a:gd name="connsiteX25" fmla="*/ 195302 w 242927"/>
                <a:gd name="connsiteY25" fmla="*/ 125199 h 153774"/>
                <a:gd name="connsiteX26" fmla="*/ 214352 w 242927"/>
                <a:gd name="connsiteY26" fmla="*/ 134724 h 153774"/>
                <a:gd name="connsiteX27" fmla="*/ 221496 w 242927"/>
                <a:gd name="connsiteY27" fmla="*/ 137105 h 153774"/>
                <a:gd name="connsiteX28" fmla="*/ 233402 w 242927"/>
                <a:gd name="connsiteY28" fmla="*/ 146630 h 153774"/>
                <a:gd name="connsiteX29" fmla="*/ 242927 w 242927"/>
                <a:gd name="connsiteY29" fmla="*/ 153774 h 15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2927" h="153774">
                  <a:moveTo>
                    <a:pt x="231021" y="65667"/>
                  </a:moveTo>
                  <a:cubicBezTo>
                    <a:pt x="215542" y="56340"/>
                    <a:pt x="200064" y="47014"/>
                    <a:pt x="185777" y="39474"/>
                  </a:cubicBezTo>
                  <a:cubicBezTo>
                    <a:pt x="171490" y="31934"/>
                    <a:pt x="157599" y="25583"/>
                    <a:pt x="145296" y="20424"/>
                  </a:cubicBezTo>
                  <a:cubicBezTo>
                    <a:pt x="132993" y="15265"/>
                    <a:pt x="121880" y="11692"/>
                    <a:pt x="111958" y="8517"/>
                  </a:cubicBezTo>
                  <a:cubicBezTo>
                    <a:pt x="102036" y="5342"/>
                    <a:pt x="94099" y="2564"/>
                    <a:pt x="85765" y="1374"/>
                  </a:cubicBezTo>
                  <a:cubicBezTo>
                    <a:pt x="77431" y="184"/>
                    <a:pt x="69493" y="-1007"/>
                    <a:pt x="61952" y="1374"/>
                  </a:cubicBezTo>
                  <a:cubicBezTo>
                    <a:pt x="54411" y="3755"/>
                    <a:pt x="46871" y="10105"/>
                    <a:pt x="40521" y="15661"/>
                  </a:cubicBezTo>
                  <a:cubicBezTo>
                    <a:pt x="34171" y="21217"/>
                    <a:pt x="28218" y="30345"/>
                    <a:pt x="23852" y="34711"/>
                  </a:cubicBezTo>
                  <a:cubicBezTo>
                    <a:pt x="19486" y="39077"/>
                    <a:pt x="18296" y="39474"/>
                    <a:pt x="14327" y="41855"/>
                  </a:cubicBezTo>
                  <a:cubicBezTo>
                    <a:pt x="10358" y="44236"/>
                    <a:pt x="-754" y="47808"/>
                    <a:pt x="40" y="48999"/>
                  </a:cubicBezTo>
                  <a:cubicBezTo>
                    <a:pt x="834" y="50190"/>
                    <a:pt x="19090" y="48999"/>
                    <a:pt x="19090" y="48999"/>
                  </a:cubicBezTo>
                  <a:cubicBezTo>
                    <a:pt x="24646" y="48999"/>
                    <a:pt x="28218" y="50984"/>
                    <a:pt x="33377" y="48999"/>
                  </a:cubicBezTo>
                  <a:cubicBezTo>
                    <a:pt x="38536" y="47014"/>
                    <a:pt x="45680" y="39870"/>
                    <a:pt x="50046" y="37092"/>
                  </a:cubicBezTo>
                  <a:cubicBezTo>
                    <a:pt x="54412" y="34314"/>
                    <a:pt x="56396" y="29949"/>
                    <a:pt x="59571" y="32330"/>
                  </a:cubicBezTo>
                  <a:cubicBezTo>
                    <a:pt x="62746" y="34711"/>
                    <a:pt x="65921" y="45824"/>
                    <a:pt x="69096" y="51380"/>
                  </a:cubicBezTo>
                  <a:cubicBezTo>
                    <a:pt x="72271" y="56936"/>
                    <a:pt x="78621" y="65667"/>
                    <a:pt x="78621" y="65667"/>
                  </a:cubicBezTo>
                  <a:cubicBezTo>
                    <a:pt x="81796" y="70429"/>
                    <a:pt x="84971" y="75986"/>
                    <a:pt x="88146" y="79955"/>
                  </a:cubicBezTo>
                  <a:cubicBezTo>
                    <a:pt x="91321" y="83924"/>
                    <a:pt x="94893" y="87496"/>
                    <a:pt x="97671" y="89480"/>
                  </a:cubicBezTo>
                  <a:cubicBezTo>
                    <a:pt x="100449" y="91464"/>
                    <a:pt x="100846" y="91067"/>
                    <a:pt x="104815" y="91861"/>
                  </a:cubicBezTo>
                  <a:cubicBezTo>
                    <a:pt x="108784" y="92655"/>
                    <a:pt x="115927" y="93845"/>
                    <a:pt x="121483" y="94242"/>
                  </a:cubicBezTo>
                  <a:cubicBezTo>
                    <a:pt x="127039" y="94639"/>
                    <a:pt x="138152" y="94242"/>
                    <a:pt x="138152" y="94242"/>
                  </a:cubicBezTo>
                  <a:cubicBezTo>
                    <a:pt x="142914" y="94242"/>
                    <a:pt x="146883" y="93051"/>
                    <a:pt x="150058" y="94242"/>
                  </a:cubicBezTo>
                  <a:cubicBezTo>
                    <a:pt x="153233" y="95433"/>
                    <a:pt x="154821" y="98211"/>
                    <a:pt x="157202" y="101386"/>
                  </a:cubicBezTo>
                  <a:cubicBezTo>
                    <a:pt x="159583" y="104561"/>
                    <a:pt x="159981" y="109720"/>
                    <a:pt x="164346" y="113292"/>
                  </a:cubicBezTo>
                  <a:cubicBezTo>
                    <a:pt x="168711" y="116864"/>
                    <a:pt x="178237" y="120832"/>
                    <a:pt x="183396" y="122817"/>
                  </a:cubicBezTo>
                  <a:cubicBezTo>
                    <a:pt x="188555" y="124802"/>
                    <a:pt x="190143" y="123214"/>
                    <a:pt x="195302" y="125199"/>
                  </a:cubicBezTo>
                  <a:cubicBezTo>
                    <a:pt x="200461" y="127184"/>
                    <a:pt x="209986" y="132740"/>
                    <a:pt x="214352" y="134724"/>
                  </a:cubicBezTo>
                  <a:cubicBezTo>
                    <a:pt x="218718" y="136708"/>
                    <a:pt x="218321" y="135121"/>
                    <a:pt x="221496" y="137105"/>
                  </a:cubicBezTo>
                  <a:cubicBezTo>
                    <a:pt x="224671" y="139089"/>
                    <a:pt x="229830" y="143852"/>
                    <a:pt x="233402" y="146630"/>
                  </a:cubicBezTo>
                  <a:cubicBezTo>
                    <a:pt x="236974" y="149408"/>
                    <a:pt x="239950" y="151591"/>
                    <a:pt x="242927" y="153774"/>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779771" y="3212230"/>
              <a:ext cx="480285" cy="228676"/>
            </a:xfrm>
            <a:custGeom>
              <a:avLst/>
              <a:gdLst>
                <a:gd name="connsiteX0" fmla="*/ 480285 w 480285"/>
                <a:gd name="connsiteY0" fmla="*/ 111995 h 228676"/>
                <a:gd name="connsiteX1" fmla="*/ 415992 w 480285"/>
                <a:gd name="connsiteY1" fmla="*/ 76276 h 228676"/>
                <a:gd name="connsiteX2" fmla="*/ 394560 w 480285"/>
                <a:gd name="connsiteY2" fmla="*/ 54845 h 228676"/>
                <a:gd name="connsiteX3" fmla="*/ 370748 w 480285"/>
                <a:gd name="connsiteY3" fmla="*/ 35795 h 228676"/>
                <a:gd name="connsiteX4" fmla="*/ 351698 w 480285"/>
                <a:gd name="connsiteY4" fmla="*/ 28651 h 228676"/>
                <a:gd name="connsiteX5" fmla="*/ 325504 w 480285"/>
                <a:gd name="connsiteY5" fmla="*/ 21508 h 228676"/>
                <a:gd name="connsiteX6" fmla="*/ 301692 w 480285"/>
                <a:gd name="connsiteY6" fmla="*/ 11983 h 228676"/>
                <a:gd name="connsiteX7" fmla="*/ 282642 w 480285"/>
                <a:gd name="connsiteY7" fmla="*/ 9601 h 228676"/>
                <a:gd name="connsiteX8" fmla="*/ 263592 w 480285"/>
                <a:gd name="connsiteY8" fmla="*/ 4839 h 228676"/>
                <a:gd name="connsiteX9" fmla="*/ 246923 w 480285"/>
                <a:gd name="connsiteY9" fmla="*/ 76 h 228676"/>
                <a:gd name="connsiteX10" fmla="*/ 227873 w 480285"/>
                <a:gd name="connsiteY10" fmla="*/ 2458 h 228676"/>
                <a:gd name="connsiteX11" fmla="*/ 204060 w 480285"/>
                <a:gd name="connsiteY11" fmla="*/ 9601 h 228676"/>
                <a:gd name="connsiteX12" fmla="*/ 180248 w 480285"/>
                <a:gd name="connsiteY12" fmla="*/ 11983 h 228676"/>
                <a:gd name="connsiteX13" fmla="*/ 149292 w 480285"/>
                <a:gd name="connsiteY13" fmla="*/ 11983 h 228676"/>
                <a:gd name="connsiteX14" fmla="*/ 123098 w 480285"/>
                <a:gd name="connsiteY14" fmla="*/ 19126 h 228676"/>
                <a:gd name="connsiteX15" fmla="*/ 87379 w 480285"/>
                <a:gd name="connsiteY15" fmla="*/ 16745 h 228676"/>
                <a:gd name="connsiteX16" fmla="*/ 46898 w 480285"/>
                <a:gd name="connsiteY16" fmla="*/ 57226 h 228676"/>
                <a:gd name="connsiteX17" fmla="*/ 15942 w 480285"/>
                <a:gd name="connsiteY17" fmla="*/ 85801 h 228676"/>
                <a:gd name="connsiteX18" fmla="*/ 1654 w 480285"/>
                <a:gd name="connsiteY18" fmla="*/ 123901 h 228676"/>
                <a:gd name="connsiteX19" fmla="*/ 4035 w 480285"/>
                <a:gd name="connsiteY19" fmla="*/ 131045 h 228676"/>
                <a:gd name="connsiteX20" fmla="*/ 34992 w 480285"/>
                <a:gd name="connsiteY20" fmla="*/ 109614 h 228676"/>
                <a:gd name="connsiteX21" fmla="*/ 54042 w 480285"/>
                <a:gd name="connsiteY21" fmla="*/ 92945 h 228676"/>
                <a:gd name="connsiteX22" fmla="*/ 70710 w 480285"/>
                <a:gd name="connsiteY22" fmla="*/ 78658 h 228676"/>
                <a:gd name="connsiteX23" fmla="*/ 89760 w 480285"/>
                <a:gd name="connsiteY23" fmla="*/ 71514 h 228676"/>
                <a:gd name="connsiteX24" fmla="*/ 94523 w 480285"/>
                <a:gd name="connsiteY24" fmla="*/ 66751 h 228676"/>
                <a:gd name="connsiteX25" fmla="*/ 111192 w 480285"/>
                <a:gd name="connsiteY25" fmla="*/ 78658 h 228676"/>
                <a:gd name="connsiteX26" fmla="*/ 132623 w 480285"/>
                <a:gd name="connsiteY26" fmla="*/ 88183 h 228676"/>
                <a:gd name="connsiteX27" fmla="*/ 158817 w 480285"/>
                <a:gd name="connsiteY27" fmla="*/ 90564 h 228676"/>
                <a:gd name="connsiteX28" fmla="*/ 192154 w 480285"/>
                <a:gd name="connsiteY28" fmla="*/ 85801 h 228676"/>
                <a:gd name="connsiteX29" fmla="*/ 213585 w 480285"/>
                <a:gd name="connsiteY29" fmla="*/ 76276 h 228676"/>
                <a:gd name="connsiteX30" fmla="*/ 225492 w 480285"/>
                <a:gd name="connsiteY30" fmla="*/ 71514 h 228676"/>
                <a:gd name="connsiteX31" fmla="*/ 237398 w 480285"/>
                <a:gd name="connsiteY31" fmla="*/ 64370 h 228676"/>
                <a:gd name="connsiteX32" fmla="*/ 242160 w 480285"/>
                <a:gd name="connsiteY32" fmla="*/ 69133 h 228676"/>
                <a:gd name="connsiteX33" fmla="*/ 265973 w 480285"/>
                <a:gd name="connsiteY33" fmla="*/ 85801 h 228676"/>
                <a:gd name="connsiteX34" fmla="*/ 289785 w 480285"/>
                <a:gd name="connsiteY34" fmla="*/ 92945 h 228676"/>
                <a:gd name="connsiteX35" fmla="*/ 313598 w 480285"/>
                <a:gd name="connsiteY35" fmla="*/ 100089 h 228676"/>
                <a:gd name="connsiteX36" fmla="*/ 332648 w 480285"/>
                <a:gd name="connsiteY36" fmla="*/ 95326 h 228676"/>
                <a:gd name="connsiteX37" fmla="*/ 346935 w 480285"/>
                <a:gd name="connsiteY37" fmla="*/ 92945 h 228676"/>
                <a:gd name="connsiteX38" fmla="*/ 356460 w 480285"/>
                <a:gd name="connsiteY38" fmla="*/ 111995 h 228676"/>
                <a:gd name="connsiteX39" fmla="*/ 380273 w 480285"/>
                <a:gd name="connsiteY39" fmla="*/ 140570 h 228676"/>
                <a:gd name="connsiteX40" fmla="*/ 406467 w 480285"/>
                <a:gd name="connsiteY40" fmla="*/ 159620 h 228676"/>
                <a:gd name="connsiteX41" fmla="*/ 435042 w 480285"/>
                <a:gd name="connsiteY41" fmla="*/ 185814 h 228676"/>
                <a:gd name="connsiteX42" fmla="*/ 451710 w 480285"/>
                <a:gd name="connsiteY42" fmla="*/ 195339 h 228676"/>
                <a:gd name="connsiteX43" fmla="*/ 468379 w 480285"/>
                <a:gd name="connsiteY43" fmla="*/ 216770 h 228676"/>
                <a:gd name="connsiteX44" fmla="*/ 475523 w 480285"/>
                <a:gd name="connsiteY44" fmla="*/ 228676 h 228676"/>
                <a:gd name="connsiteX45" fmla="*/ 475523 w 480285"/>
                <a:gd name="connsiteY45" fmla="*/ 228676 h 2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0285" h="228676">
                  <a:moveTo>
                    <a:pt x="480285" y="111995"/>
                  </a:moveTo>
                  <a:cubicBezTo>
                    <a:pt x="455282" y="98898"/>
                    <a:pt x="430279" y="85801"/>
                    <a:pt x="415992" y="76276"/>
                  </a:cubicBezTo>
                  <a:cubicBezTo>
                    <a:pt x="401705" y="66751"/>
                    <a:pt x="402101" y="61592"/>
                    <a:pt x="394560" y="54845"/>
                  </a:cubicBezTo>
                  <a:cubicBezTo>
                    <a:pt x="387019" y="48098"/>
                    <a:pt x="377892" y="40161"/>
                    <a:pt x="370748" y="35795"/>
                  </a:cubicBezTo>
                  <a:cubicBezTo>
                    <a:pt x="363604" y="31429"/>
                    <a:pt x="359239" y="31032"/>
                    <a:pt x="351698" y="28651"/>
                  </a:cubicBezTo>
                  <a:cubicBezTo>
                    <a:pt x="344157" y="26270"/>
                    <a:pt x="333838" y="24286"/>
                    <a:pt x="325504" y="21508"/>
                  </a:cubicBezTo>
                  <a:cubicBezTo>
                    <a:pt x="317170" y="18730"/>
                    <a:pt x="308836" y="13967"/>
                    <a:pt x="301692" y="11983"/>
                  </a:cubicBezTo>
                  <a:cubicBezTo>
                    <a:pt x="294548" y="9999"/>
                    <a:pt x="288992" y="10792"/>
                    <a:pt x="282642" y="9601"/>
                  </a:cubicBezTo>
                  <a:cubicBezTo>
                    <a:pt x="276292" y="8410"/>
                    <a:pt x="269545" y="6426"/>
                    <a:pt x="263592" y="4839"/>
                  </a:cubicBezTo>
                  <a:cubicBezTo>
                    <a:pt x="257639" y="3251"/>
                    <a:pt x="252876" y="473"/>
                    <a:pt x="246923" y="76"/>
                  </a:cubicBezTo>
                  <a:cubicBezTo>
                    <a:pt x="240970" y="-321"/>
                    <a:pt x="235017" y="870"/>
                    <a:pt x="227873" y="2458"/>
                  </a:cubicBezTo>
                  <a:cubicBezTo>
                    <a:pt x="220729" y="4045"/>
                    <a:pt x="211998" y="8013"/>
                    <a:pt x="204060" y="9601"/>
                  </a:cubicBezTo>
                  <a:cubicBezTo>
                    <a:pt x="196122" y="11189"/>
                    <a:pt x="189376" y="11586"/>
                    <a:pt x="180248" y="11983"/>
                  </a:cubicBezTo>
                  <a:cubicBezTo>
                    <a:pt x="171120" y="12380"/>
                    <a:pt x="158817" y="10793"/>
                    <a:pt x="149292" y="11983"/>
                  </a:cubicBezTo>
                  <a:cubicBezTo>
                    <a:pt x="139767" y="13173"/>
                    <a:pt x="133417" y="18332"/>
                    <a:pt x="123098" y="19126"/>
                  </a:cubicBezTo>
                  <a:cubicBezTo>
                    <a:pt x="112779" y="19920"/>
                    <a:pt x="100079" y="10395"/>
                    <a:pt x="87379" y="16745"/>
                  </a:cubicBezTo>
                  <a:cubicBezTo>
                    <a:pt x="74679" y="23095"/>
                    <a:pt x="58804" y="45717"/>
                    <a:pt x="46898" y="57226"/>
                  </a:cubicBezTo>
                  <a:cubicBezTo>
                    <a:pt x="34992" y="68735"/>
                    <a:pt x="23483" y="74688"/>
                    <a:pt x="15942" y="85801"/>
                  </a:cubicBezTo>
                  <a:cubicBezTo>
                    <a:pt x="8401" y="96913"/>
                    <a:pt x="3638" y="116360"/>
                    <a:pt x="1654" y="123901"/>
                  </a:cubicBezTo>
                  <a:cubicBezTo>
                    <a:pt x="-330" y="131442"/>
                    <a:pt x="-1521" y="133426"/>
                    <a:pt x="4035" y="131045"/>
                  </a:cubicBezTo>
                  <a:cubicBezTo>
                    <a:pt x="9591" y="128664"/>
                    <a:pt x="26658" y="115964"/>
                    <a:pt x="34992" y="109614"/>
                  </a:cubicBezTo>
                  <a:cubicBezTo>
                    <a:pt x="43326" y="103264"/>
                    <a:pt x="54042" y="92945"/>
                    <a:pt x="54042" y="92945"/>
                  </a:cubicBezTo>
                  <a:cubicBezTo>
                    <a:pt x="59995" y="87786"/>
                    <a:pt x="64757" y="82230"/>
                    <a:pt x="70710" y="78658"/>
                  </a:cubicBezTo>
                  <a:cubicBezTo>
                    <a:pt x="76663" y="75086"/>
                    <a:pt x="85791" y="73498"/>
                    <a:pt x="89760" y="71514"/>
                  </a:cubicBezTo>
                  <a:cubicBezTo>
                    <a:pt x="93729" y="69530"/>
                    <a:pt x="90951" y="65560"/>
                    <a:pt x="94523" y="66751"/>
                  </a:cubicBezTo>
                  <a:cubicBezTo>
                    <a:pt x="98095" y="67942"/>
                    <a:pt x="104842" y="75086"/>
                    <a:pt x="111192" y="78658"/>
                  </a:cubicBezTo>
                  <a:cubicBezTo>
                    <a:pt x="117542" y="82230"/>
                    <a:pt x="124686" y="86199"/>
                    <a:pt x="132623" y="88183"/>
                  </a:cubicBezTo>
                  <a:cubicBezTo>
                    <a:pt x="140560" y="90167"/>
                    <a:pt x="148895" y="90961"/>
                    <a:pt x="158817" y="90564"/>
                  </a:cubicBezTo>
                  <a:cubicBezTo>
                    <a:pt x="168739" y="90167"/>
                    <a:pt x="183026" y="88182"/>
                    <a:pt x="192154" y="85801"/>
                  </a:cubicBezTo>
                  <a:cubicBezTo>
                    <a:pt x="201282" y="83420"/>
                    <a:pt x="208029" y="78657"/>
                    <a:pt x="213585" y="76276"/>
                  </a:cubicBezTo>
                  <a:cubicBezTo>
                    <a:pt x="219141" y="73895"/>
                    <a:pt x="221523" y="73498"/>
                    <a:pt x="225492" y="71514"/>
                  </a:cubicBezTo>
                  <a:cubicBezTo>
                    <a:pt x="229461" y="69530"/>
                    <a:pt x="234620" y="64767"/>
                    <a:pt x="237398" y="64370"/>
                  </a:cubicBezTo>
                  <a:cubicBezTo>
                    <a:pt x="240176" y="63973"/>
                    <a:pt x="237398" y="65561"/>
                    <a:pt x="242160" y="69133"/>
                  </a:cubicBezTo>
                  <a:cubicBezTo>
                    <a:pt x="246922" y="72705"/>
                    <a:pt x="258036" y="81832"/>
                    <a:pt x="265973" y="85801"/>
                  </a:cubicBezTo>
                  <a:cubicBezTo>
                    <a:pt x="273910" y="89770"/>
                    <a:pt x="289785" y="92945"/>
                    <a:pt x="289785" y="92945"/>
                  </a:cubicBezTo>
                  <a:cubicBezTo>
                    <a:pt x="297722" y="95326"/>
                    <a:pt x="306454" y="99692"/>
                    <a:pt x="313598" y="100089"/>
                  </a:cubicBezTo>
                  <a:cubicBezTo>
                    <a:pt x="320742" y="100486"/>
                    <a:pt x="327092" y="96517"/>
                    <a:pt x="332648" y="95326"/>
                  </a:cubicBezTo>
                  <a:cubicBezTo>
                    <a:pt x="338204" y="94135"/>
                    <a:pt x="342966" y="90167"/>
                    <a:pt x="346935" y="92945"/>
                  </a:cubicBezTo>
                  <a:cubicBezTo>
                    <a:pt x="350904" y="95723"/>
                    <a:pt x="350904" y="104057"/>
                    <a:pt x="356460" y="111995"/>
                  </a:cubicBezTo>
                  <a:cubicBezTo>
                    <a:pt x="362016" y="119933"/>
                    <a:pt x="371938" y="132633"/>
                    <a:pt x="380273" y="140570"/>
                  </a:cubicBezTo>
                  <a:cubicBezTo>
                    <a:pt x="388607" y="148508"/>
                    <a:pt x="397339" y="152079"/>
                    <a:pt x="406467" y="159620"/>
                  </a:cubicBezTo>
                  <a:cubicBezTo>
                    <a:pt x="415595" y="167161"/>
                    <a:pt x="427501" y="179861"/>
                    <a:pt x="435042" y="185814"/>
                  </a:cubicBezTo>
                  <a:cubicBezTo>
                    <a:pt x="442583" y="191767"/>
                    <a:pt x="446154" y="190180"/>
                    <a:pt x="451710" y="195339"/>
                  </a:cubicBezTo>
                  <a:cubicBezTo>
                    <a:pt x="457266" y="200498"/>
                    <a:pt x="464410" y="211214"/>
                    <a:pt x="468379" y="216770"/>
                  </a:cubicBezTo>
                  <a:cubicBezTo>
                    <a:pt x="472348" y="222326"/>
                    <a:pt x="475523" y="228676"/>
                    <a:pt x="475523" y="228676"/>
                  </a:cubicBezTo>
                  <a:lnTo>
                    <a:pt x="475523" y="22867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52" y="3962400"/>
            <a:ext cx="3530462" cy="2362200"/>
          </a:xfrm>
          <a:prstGeom prst="rect">
            <a:avLst/>
          </a:prstGeom>
        </p:spPr>
      </p:pic>
      <p:grpSp>
        <p:nvGrpSpPr>
          <p:cNvPr id="9" name="Group 8"/>
          <p:cNvGrpSpPr/>
          <p:nvPr/>
        </p:nvGrpSpPr>
        <p:grpSpPr>
          <a:xfrm>
            <a:off x="5886402" y="2137598"/>
            <a:ext cx="3201268" cy="453202"/>
            <a:chOff x="5886402" y="2747198"/>
            <a:chExt cx="3201268" cy="453202"/>
          </a:xfrm>
        </p:grpSpPr>
        <p:sp>
          <p:nvSpPr>
            <p:cNvPr id="10" name="Freeform 9"/>
            <p:cNvSpPr/>
            <p:nvPr/>
          </p:nvSpPr>
          <p:spPr>
            <a:xfrm>
              <a:off x="5886402" y="2747198"/>
              <a:ext cx="3201268" cy="453202"/>
            </a:xfrm>
            <a:custGeom>
              <a:avLst/>
              <a:gdLst>
                <a:gd name="connsiteX0" fmla="*/ 9573 w 3201268"/>
                <a:gd name="connsiteY0" fmla="*/ 36628 h 453202"/>
                <a:gd name="connsiteX1" fmla="*/ 204836 w 3201268"/>
                <a:gd name="connsiteY1" fmla="*/ 22341 h 453202"/>
                <a:gd name="connsiteX2" fmla="*/ 585836 w 3201268"/>
                <a:gd name="connsiteY2" fmla="*/ 93778 h 453202"/>
                <a:gd name="connsiteX3" fmla="*/ 1147811 w 3201268"/>
                <a:gd name="connsiteY3" fmla="*/ 103303 h 453202"/>
                <a:gd name="connsiteX4" fmla="*/ 1533573 w 3201268"/>
                <a:gd name="connsiteY4" fmla="*/ 93778 h 453202"/>
                <a:gd name="connsiteX5" fmla="*/ 1990773 w 3201268"/>
                <a:gd name="connsiteY5" fmla="*/ 89016 h 453202"/>
                <a:gd name="connsiteX6" fmla="*/ 2243186 w 3201268"/>
                <a:gd name="connsiteY6" fmla="*/ 79491 h 453202"/>
                <a:gd name="connsiteX7" fmla="*/ 2514648 w 3201268"/>
                <a:gd name="connsiteY7" fmla="*/ 98541 h 453202"/>
                <a:gd name="connsiteX8" fmla="*/ 2919461 w 3201268"/>
                <a:gd name="connsiteY8" fmla="*/ 150928 h 453202"/>
                <a:gd name="connsiteX9" fmla="*/ 3081386 w 3201268"/>
                <a:gd name="connsiteY9" fmla="*/ 193791 h 453202"/>
                <a:gd name="connsiteX10" fmla="*/ 3186161 w 3201268"/>
                <a:gd name="connsiteY10" fmla="*/ 236653 h 453202"/>
                <a:gd name="connsiteX11" fmla="*/ 3195686 w 3201268"/>
                <a:gd name="connsiteY11" fmla="*/ 255703 h 453202"/>
                <a:gd name="connsiteX12" fmla="*/ 3138536 w 3201268"/>
                <a:gd name="connsiteY12" fmla="*/ 269991 h 453202"/>
                <a:gd name="connsiteX13" fmla="*/ 3048048 w 3201268"/>
                <a:gd name="connsiteY13" fmla="*/ 274753 h 453202"/>
                <a:gd name="connsiteX14" fmla="*/ 2843261 w 3201268"/>
                <a:gd name="connsiteY14" fmla="*/ 246178 h 453202"/>
                <a:gd name="connsiteX15" fmla="*/ 2447973 w 3201268"/>
                <a:gd name="connsiteY15" fmla="*/ 227128 h 453202"/>
                <a:gd name="connsiteX16" fmla="*/ 2000298 w 3201268"/>
                <a:gd name="connsiteY16" fmla="*/ 236653 h 453202"/>
                <a:gd name="connsiteX17" fmla="*/ 1809798 w 3201268"/>
                <a:gd name="connsiteY17" fmla="*/ 265228 h 453202"/>
                <a:gd name="connsiteX18" fmla="*/ 1424036 w 3201268"/>
                <a:gd name="connsiteY18" fmla="*/ 279516 h 453202"/>
                <a:gd name="connsiteX19" fmla="*/ 1047798 w 3201268"/>
                <a:gd name="connsiteY19" fmla="*/ 308091 h 453202"/>
                <a:gd name="connsiteX20" fmla="*/ 819198 w 3201268"/>
                <a:gd name="connsiteY20" fmla="*/ 312853 h 453202"/>
                <a:gd name="connsiteX21" fmla="*/ 462011 w 3201268"/>
                <a:gd name="connsiteY21" fmla="*/ 317616 h 453202"/>
                <a:gd name="connsiteX22" fmla="*/ 228648 w 3201268"/>
                <a:gd name="connsiteY22" fmla="*/ 365241 h 453202"/>
                <a:gd name="connsiteX23" fmla="*/ 57198 w 3201268"/>
                <a:gd name="connsiteY23" fmla="*/ 422391 h 453202"/>
                <a:gd name="connsiteX24" fmla="*/ 33386 w 3201268"/>
                <a:gd name="connsiteY24" fmla="*/ 422391 h 453202"/>
                <a:gd name="connsiteX25" fmla="*/ 9573 w 3201268"/>
                <a:gd name="connsiteY25" fmla="*/ 36628 h 45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01268" h="453202">
                  <a:moveTo>
                    <a:pt x="9573" y="36628"/>
                  </a:moveTo>
                  <a:cubicBezTo>
                    <a:pt x="38148" y="-30047"/>
                    <a:pt x="108792" y="12816"/>
                    <a:pt x="204836" y="22341"/>
                  </a:cubicBezTo>
                  <a:cubicBezTo>
                    <a:pt x="300880" y="31866"/>
                    <a:pt x="428673" y="80284"/>
                    <a:pt x="585836" y="93778"/>
                  </a:cubicBezTo>
                  <a:cubicBezTo>
                    <a:pt x="742999" y="107272"/>
                    <a:pt x="989855" y="103303"/>
                    <a:pt x="1147811" y="103303"/>
                  </a:cubicBezTo>
                  <a:cubicBezTo>
                    <a:pt x="1305767" y="103303"/>
                    <a:pt x="1533573" y="93778"/>
                    <a:pt x="1533573" y="93778"/>
                  </a:cubicBezTo>
                  <a:lnTo>
                    <a:pt x="1990773" y="89016"/>
                  </a:lnTo>
                  <a:cubicBezTo>
                    <a:pt x="2109042" y="86635"/>
                    <a:pt x="2155874" y="77904"/>
                    <a:pt x="2243186" y="79491"/>
                  </a:cubicBezTo>
                  <a:cubicBezTo>
                    <a:pt x="2330498" y="81078"/>
                    <a:pt x="2401936" y="86635"/>
                    <a:pt x="2514648" y="98541"/>
                  </a:cubicBezTo>
                  <a:cubicBezTo>
                    <a:pt x="2627360" y="110447"/>
                    <a:pt x="2825005" y="135053"/>
                    <a:pt x="2919461" y="150928"/>
                  </a:cubicBezTo>
                  <a:cubicBezTo>
                    <a:pt x="3013917" y="166803"/>
                    <a:pt x="3036936" y="179504"/>
                    <a:pt x="3081386" y="193791"/>
                  </a:cubicBezTo>
                  <a:cubicBezTo>
                    <a:pt x="3125836" y="208078"/>
                    <a:pt x="3167111" y="226334"/>
                    <a:pt x="3186161" y="236653"/>
                  </a:cubicBezTo>
                  <a:cubicBezTo>
                    <a:pt x="3205211" y="246972"/>
                    <a:pt x="3203624" y="250147"/>
                    <a:pt x="3195686" y="255703"/>
                  </a:cubicBezTo>
                  <a:cubicBezTo>
                    <a:pt x="3187749" y="261259"/>
                    <a:pt x="3163142" y="266816"/>
                    <a:pt x="3138536" y="269991"/>
                  </a:cubicBezTo>
                  <a:cubicBezTo>
                    <a:pt x="3113930" y="273166"/>
                    <a:pt x="3097260" y="278722"/>
                    <a:pt x="3048048" y="274753"/>
                  </a:cubicBezTo>
                  <a:cubicBezTo>
                    <a:pt x="2998836" y="270784"/>
                    <a:pt x="2943274" y="254116"/>
                    <a:pt x="2843261" y="246178"/>
                  </a:cubicBezTo>
                  <a:cubicBezTo>
                    <a:pt x="2743249" y="238241"/>
                    <a:pt x="2447973" y="227128"/>
                    <a:pt x="2447973" y="227128"/>
                  </a:cubicBezTo>
                  <a:cubicBezTo>
                    <a:pt x="2307479" y="225541"/>
                    <a:pt x="2106660" y="230303"/>
                    <a:pt x="2000298" y="236653"/>
                  </a:cubicBezTo>
                  <a:cubicBezTo>
                    <a:pt x="1893936" y="243003"/>
                    <a:pt x="1905842" y="258084"/>
                    <a:pt x="1809798" y="265228"/>
                  </a:cubicBezTo>
                  <a:cubicBezTo>
                    <a:pt x="1713754" y="272372"/>
                    <a:pt x="1551036" y="272372"/>
                    <a:pt x="1424036" y="279516"/>
                  </a:cubicBezTo>
                  <a:cubicBezTo>
                    <a:pt x="1297036" y="286660"/>
                    <a:pt x="1148604" y="302535"/>
                    <a:pt x="1047798" y="308091"/>
                  </a:cubicBezTo>
                  <a:cubicBezTo>
                    <a:pt x="946992" y="313647"/>
                    <a:pt x="819198" y="312853"/>
                    <a:pt x="819198" y="312853"/>
                  </a:cubicBezTo>
                  <a:lnTo>
                    <a:pt x="462011" y="317616"/>
                  </a:lnTo>
                  <a:cubicBezTo>
                    <a:pt x="363586" y="326347"/>
                    <a:pt x="296117" y="347779"/>
                    <a:pt x="228648" y="365241"/>
                  </a:cubicBezTo>
                  <a:cubicBezTo>
                    <a:pt x="161179" y="382703"/>
                    <a:pt x="89742" y="412866"/>
                    <a:pt x="57198" y="422391"/>
                  </a:cubicBezTo>
                  <a:cubicBezTo>
                    <a:pt x="24654" y="431916"/>
                    <a:pt x="42117" y="486685"/>
                    <a:pt x="33386" y="422391"/>
                  </a:cubicBezTo>
                  <a:cubicBezTo>
                    <a:pt x="24655" y="358097"/>
                    <a:pt x="-19002" y="103303"/>
                    <a:pt x="9573" y="36628"/>
                  </a:cubicBezTo>
                  <a:close/>
                </a:path>
              </a:pathLst>
            </a:cu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886402" y="2849974"/>
              <a:ext cx="3201268" cy="153790"/>
              <a:chOff x="3633314" y="699591"/>
              <a:chExt cx="4579984" cy="274977"/>
            </a:xfrm>
            <a:solidFill>
              <a:schemeClr val="bg1"/>
            </a:solidFill>
          </p:grpSpPr>
          <p:sp>
            <p:nvSpPr>
              <p:cNvPr id="12" name="Freeform 11"/>
              <p:cNvSpPr/>
              <p:nvPr/>
            </p:nvSpPr>
            <p:spPr>
              <a:xfrm>
                <a:off x="3970344" y="883209"/>
                <a:ext cx="112351" cy="57980"/>
              </a:xfrm>
              <a:custGeom>
                <a:avLst/>
                <a:gdLst>
                  <a:gd name="connsiteX0" fmla="*/ 56350 w 112351"/>
                  <a:gd name="connsiteY0" fmla="*/ 235 h 57980"/>
                  <a:gd name="connsiteX1" fmla="*/ 96831 w 112351"/>
                  <a:gd name="connsiteY1" fmla="*/ 35954 h 57980"/>
                  <a:gd name="connsiteX2" fmla="*/ 106356 w 112351"/>
                  <a:gd name="connsiteY2" fmla="*/ 55004 h 57980"/>
                  <a:gd name="connsiteX3" fmla="*/ 8725 w 112351"/>
                  <a:gd name="connsiteY3" fmla="*/ 57385 h 57980"/>
                  <a:gd name="connsiteX4" fmla="*/ 6344 w 112351"/>
                  <a:gd name="connsiteY4" fmla="*/ 55004 h 57980"/>
                  <a:gd name="connsiteX5" fmla="*/ 56350 w 112351"/>
                  <a:gd name="connsiteY5" fmla="*/ 235 h 5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51" h="57980">
                    <a:moveTo>
                      <a:pt x="56350" y="235"/>
                    </a:moveTo>
                    <a:cubicBezTo>
                      <a:pt x="71431" y="-2940"/>
                      <a:pt x="88497" y="26826"/>
                      <a:pt x="96831" y="35954"/>
                    </a:cubicBezTo>
                    <a:cubicBezTo>
                      <a:pt x="105165" y="45082"/>
                      <a:pt x="121040" y="51432"/>
                      <a:pt x="106356" y="55004"/>
                    </a:cubicBezTo>
                    <a:cubicBezTo>
                      <a:pt x="91672" y="58576"/>
                      <a:pt x="25394" y="57385"/>
                      <a:pt x="8725" y="57385"/>
                    </a:cubicBezTo>
                    <a:cubicBezTo>
                      <a:pt x="-7944" y="57385"/>
                      <a:pt x="3963" y="59766"/>
                      <a:pt x="6344" y="55004"/>
                    </a:cubicBezTo>
                    <a:cubicBezTo>
                      <a:pt x="8725" y="50242"/>
                      <a:pt x="41269" y="3410"/>
                      <a:pt x="56350" y="235"/>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169159" y="783927"/>
                <a:ext cx="179691" cy="103677"/>
              </a:xfrm>
              <a:custGeom>
                <a:avLst/>
                <a:gdLst>
                  <a:gd name="connsiteX0" fmla="*/ 179004 w 179691"/>
                  <a:gd name="connsiteY0" fmla="*/ 80467 h 103677"/>
                  <a:gd name="connsiteX1" fmla="*/ 114710 w 179691"/>
                  <a:gd name="connsiteY1" fmla="*/ 101898 h 103677"/>
                  <a:gd name="connsiteX2" fmla="*/ 98041 w 179691"/>
                  <a:gd name="connsiteY2" fmla="*/ 101898 h 103677"/>
                  <a:gd name="connsiteX3" fmla="*/ 69466 w 179691"/>
                  <a:gd name="connsiteY3" fmla="*/ 97136 h 103677"/>
                  <a:gd name="connsiteX4" fmla="*/ 38510 w 179691"/>
                  <a:gd name="connsiteY4" fmla="*/ 94754 h 103677"/>
                  <a:gd name="connsiteX5" fmla="*/ 9935 w 179691"/>
                  <a:gd name="connsiteY5" fmla="*/ 89992 h 103677"/>
                  <a:gd name="connsiteX6" fmla="*/ 410 w 179691"/>
                  <a:gd name="connsiteY6" fmla="*/ 87611 h 103677"/>
                  <a:gd name="connsiteX7" fmla="*/ 2791 w 179691"/>
                  <a:gd name="connsiteY7" fmla="*/ 56654 h 103677"/>
                  <a:gd name="connsiteX8" fmla="*/ 12316 w 179691"/>
                  <a:gd name="connsiteY8" fmla="*/ 37604 h 103677"/>
                  <a:gd name="connsiteX9" fmla="*/ 40891 w 179691"/>
                  <a:gd name="connsiteY9" fmla="*/ 23317 h 103677"/>
                  <a:gd name="connsiteX10" fmla="*/ 64704 w 179691"/>
                  <a:gd name="connsiteY10" fmla="*/ 9029 h 103677"/>
                  <a:gd name="connsiteX11" fmla="*/ 95660 w 179691"/>
                  <a:gd name="connsiteY11" fmla="*/ 1886 h 103677"/>
                  <a:gd name="connsiteX12" fmla="*/ 112329 w 179691"/>
                  <a:gd name="connsiteY12" fmla="*/ 1886 h 103677"/>
                  <a:gd name="connsiteX13" fmla="*/ 126616 w 179691"/>
                  <a:gd name="connsiteY13" fmla="*/ 23317 h 103677"/>
                  <a:gd name="connsiteX14" fmla="*/ 148047 w 179691"/>
                  <a:gd name="connsiteY14" fmla="*/ 30461 h 103677"/>
                  <a:gd name="connsiteX15" fmla="*/ 179004 w 179691"/>
                  <a:gd name="connsiteY15" fmla="*/ 80467 h 10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9691" h="103677">
                    <a:moveTo>
                      <a:pt x="179004" y="80467"/>
                    </a:moveTo>
                    <a:cubicBezTo>
                      <a:pt x="173448" y="92373"/>
                      <a:pt x="128204" y="98326"/>
                      <a:pt x="114710" y="101898"/>
                    </a:cubicBezTo>
                    <a:cubicBezTo>
                      <a:pt x="101216" y="105470"/>
                      <a:pt x="105582" y="102692"/>
                      <a:pt x="98041" y="101898"/>
                    </a:cubicBezTo>
                    <a:cubicBezTo>
                      <a:pt x="90500" y="101104"/>
                      <a:pt x="79388" y="98327"/>
                      <a:pt x="69466" y="97136"/>
                    </a:cubicBezTo>
                    <a:cubicBezTo>
                      <a:pt x="59544" y="95945"/>
                      <a:pt x="48432" y="95945"/>
                      <a:pt x="38510" y="94754"/>
                    </a:cubicBezTo>
                    <a:cubicBezTo>
                      <a:pt x="28588" y="93563"/>
                      <a:pt x="16285" y="91182"/>
                      <a:pt x="9935" y="89992"/>
                    </a:cubicBezTo>
                    <a:cubicBezTo>
                      <a:pt x="3585" y="88802"/>
                      <a:pt x="1601" y="93167"/>
                      <a:pt x="410" y="87611"/>
                    </a:cubicBezTo>
                    <a:cubicBezTo>
                      <a:pt x="-781" y="82055"/>
                      <a:pt x="807" y="64988"/>
                      <a:pt x="2791" y="56654"/>
                    </a:cubicBezTo>
                    <a:cubicBezTo>
                      <a:pt x="4775" y="48320"/>
                      <a:pt x="5966" y="43160"/>
                      <a:pt x="12316" y="37604"/>
                    </a:cubicBezTo>
                    <a:cubicBezTo>
                      <a:pt x="18666" y="32048"/>
                      <a:pt x="32160" y="28079"/>
                      <a:pt x="40891" y="23317"/>
                    </a:cubicBezTo>
                    <a:cubicBezTo>
                      <a:pt x="49622" y="18555"/>
                      <a:pt x="55576" y="12601"/>
                      <a:pt x="64704" y="9029"/>
                    </a:cubicBezTo>
                    <a:cubicBezTo>
                      <a:pt x="73832" y="5457"/>
                      <a:pt x="87723" y="3076"/>
                      <a:pt x="95660" y="1886"/>
                    </a:cubicBezTo>
                    <a:cubicBezTo>
                      <a:pt x="103597" y="696"/>
                      <a:pt x="107170" y="-1686"/>
                      <a:pt x="112329" y="1886"/>
                    </a:cubicBezTo>
                    <a:cubicBezTo>
                      <a:pt x="117488" y="5458"/>
                      <a:pt x="120663" y="18555"/>
                      <a:pt x="126616" y="23317"/>
                    </a:cubicBezTo>
                    <a:cubicBezTo>
                      <a:pt x="132569" y="28079"/>
                      <a:pt x="141300" y="28477"/>
                      <a:pt x="148047" y="30461"/>
                    </a:cubicBezTo>
                    <a:cubicBezTo>
                      <a:pt x="154794" y="32445"/>
                      <a:pt x="184560" y="68561"/>
                      <a:pt x="179004" y="80467"/>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140930" y="873739"/>
                <a:ext cx="88785" cy="55918"/>
              </a:xfrm>
              <a:custGeom>
                <a:avLst/>
                <a:gdLst>
                  <a:gd name="connsiteX0" fmla="*/ 26258 w 88785"/>
                  <a:gd name="connsiteY0" fmla="*/ 180 h 55918"/>
                  <a:gd name="connsiteX1" fmla="*/ 83408 w 88785"/>
                  <a:gd name="connsiteY1" fmla="*/ 35899 h 55918"/>
                  <a:gd name="connsiteX2" fmla="*/ 83408 w 88785"/>
                  <a:gd name="connsiteY2" fmla="*/ 50186 h 55918"/>
                  <a:gd name="connsiteX3" fmla="*/ 57214 w 88785"/>
                  <a:gd name="connsiteY3" fmla="*/ 52567 h 55918"/>
                  <a:gd name="connsiteX4" fmla="*/ 23876 w 88785"/>
                  <a:gd name="connsiteY4" fmla="*/ 52567 h 55918"/>
                  <a:gd name="connsiteX5" fmla="*/ 64 w 88785"/>
                  <a:gd name="connsiteY5" fmla="*/ 52567 h 55918"/>
                  <a:gd name="connsiteX6" fmla="*/ 26258 w 88785"/>
                  <a:gd name="connsiteY6" fmla="*/ 180 h 5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85" h="55918">
                    <a:moveTo>
                      <a:pt x="26258" y="180"/>
                    </a:moveTo>
                    <a:cubicBezTo>
                      <a:pt x="40149" y="-2598"/>
                      <a:pt x="73883" y="27565"/>
                      <a:pt x="83408" y="35899"/>
                    </a:cubicBezTo>
                    <a:cubicBezTo>
                      <a:pt x="92933" y="44233"/>
                      <a:pt x="87774" y="47408"/>
                      <a:pt x="83408" y="50186"/>
                    </a:cubicBezTo>
                    <a:cubicBezTo>
                      <a:pt x="79042" y="52964"/>
                      <a:pt x="67136" y="52170"/>
                      <a:pt x="57214" y="52567"/>
                    </a:cubicBezTo>
                    <a:cubicBezTo>
                      <a:pt x="47292" y="52964"/>
                      <a:pt x="23876" y="52567"/>
                      <a:pt x="23876" y="52567"/>
                    </a:cubicBezTo>
                    <a:cubicBezTo>
                      <a:pt x="14351" y="52567"/>
                      <a:pt x="-1127" y="60107"/>
                      <a:pt x="64" y="52567"/>
                    </a:cubicBezTo>
                    <a:cubicBezTo>
                      <a:pt x="1255" y="45027"/>
                      <a:pt x="12367" y="2958"/>
                      <a:pt x="26258" y="180"/>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350276" y="807089"/>
                <a:ext cx="210127" cy="84689"/>
              </a:xfrm>
              <a:custGeom>
                <a:avLst/>
                <a:gdLst>
                  <a:gd name="connsiteX0" fmla="*/ 193149 w 210127"/>
                  <a:gd name="connsiteY0" fmla="*/ 78736 h 84689"/>
                  <a:gd name="connsiteX1" fmla="*/ 126474 w 210127"/>
                  <a:gd name="connsiteY1" fmla="*/ 83499 h 84689"/>
                  <a:gd name="connsiteX2" fmla="*/ 88374 w 210127"/>
                  <a:gd name="connsiteY2" fmla="*/ 78736 h 84689"/>
                  <a:gd name="connsiteX3" fmla="*/ 59799 w 210127"/>
                  <a:gd name="connsiteY3" fmla="*/ 73974 h 84689"/>
                  <a:gd name="connsiteX4" fmla="*/ 38368 w 210127"/>
                  <a:gd name="connsiteY4" fmla="*/ 78736 h 84689"/>
                  <a:gd name="connsiteX5" fmla="*/ 16937 w 210127"/>
                  <a:gd name="connsiteY5" fmla="*/ 83499 h 84689"/>
                  <a:gd name="connsiteX6" fmla="*/ 9793 w 210127"/>
                  <a:gd name="connsiteY6" fmla="*/ 66830 h 84689"/>
                  <a:gd name="connsiteX7" fmla="*/ 268 w 210127"/>
                  <a:gd name="connsiteY7" fmla="*/ 40636 h 84689"/>
                  <a:gd name="connsiteX8" fmla="*/ 5030 w 210127"/>
                  <a:gd name="connsiteY8" fmla="*/ 14442 h 84689"/>
                  <a:gd name="connsiteX9" fmla="*/ 28843 w 210127"/>
                  <a:gd name="connsiteY9" fmla="*/ 155 h 84689"/>
                  <a:gd name="connsiteX10" fmla="*/ 66943 w 210127"/>
                  <a:gd name="connsiteY10" fmla="*/ 7299 h 84689"/>
                  <a:gd name="connsiteX11" fmla="*/ 119330 w 210127"/>
                  <a:gd name="connsiteY11" fmla="*/ 14442 h 84689"/>
                  <a:gd name="connsiteX12" fmla="*/ 157430 w 210127"/>
                  <a:gd name="connsiteY12" fmla="*/ 19205 h 84689"/>
                  <a:gd name="connsiteX13" fmla="*/ 197912 w 210127"/>
                  <a:gd name="connsiteY13" fmla="*/ 19205 h 84689"/>
                  <a:gd name="connsiteX14" fmla="*/ 209818 w 210127"/>
                  <a:gd name="connsiteY14" fmla="*/ 26349 h 84689"/>
                  <a:gd name="connsiteX15" fmla="*/ 193149 w 210127"/>
                  <a:gd name="connsiteY15" fmla="*/ 78736 h 8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127" h="84689">
                    <a:moveTo>
                      <a:pt x="193149" y="78736"/>
                    </a:moveTo>
                    <a:cubicBezTo>
                      <a:pt x="179258" y="88261"/>
                      <a:pt x="143936" y="83499"/>
                      <a:pt x="126474" y="83499"/>
                    </a:cubicBezTo>
                    <a:cubicBezTo>
                      <a:pt x="109012" y="83499"/>
                      <a:pt x="99486" y="80323"/>
                      <a:pt x="88374" y="78736"/>
                    </a:cubicBezTo>
                    <a:cubicBezTo>
                      <a:pt x="77262" y="77149"/>
                      <a:pt x="68133" y="73974"/>
                      <a:pt x="59799" y="73974"/>
                    </a:cubicBezTo>
                    <a:cubicBezTo>
                      <a:pt x="51465" y="73974"/>
                      <a:pt x="38368" y="78736"/>
                      <a:pt x="38368" y="78736"/>
                    </a:cubicBezTo>
                    <a:cubicBezTo>
                      <a:pt x="31224" y="80324"/>
                      <a:pt x="21699" y="85483"/>
                      <a:pt x="16937" y="83499"/>
                    </a:cubicBezTo>
                    <a:cubicBezTo>
                      <a:pt x="12174" y="81515"/>
                      <a:pt x="12571" y="73974"/>
                      <a:pt x="9793" y="66830"/>
                    </a:cubicBezTo>
                    <a:cubicBezTo>
                      <a:pt x="7015" y="59686"/>
                      <a:pt x="1062" y="49367"/>
                      <a:pt x="268" y="40636"/>
                    </a:cubicBezTo>
                    <a:cubicBezTo>
                      <a:pt x="-526" y="31905"/>
                      <a:pt x="268" y="21189"/>
                      <a:pt x="5030" y="14442"/>
                    </a:cubicBezTo>
                    <a:cubicBezTo>
                      <a:pt x="9792" y="7695"/>
                      <a:pt x="18524" y="1345"/>
                      <a:pt x="28843" y="155"/>
                    </a:cubicBezTo>
                    <a:cubicBezTo>
                      <a:pt x="39162" y="-1036"/>
                      <a:pt x="51862" y="4918"/>
                      <a:pt x="66943" y="7299"/>
                    </a:cubicBezTo>
                    <a:cubicBezTo>
                      <a:pt x="82024" y="9680"/>
                      <a:pt x="119330" y="14442"/>
                      <a:pt x="119330" y="14442"/>
                    </a:cubicBezTo>
                    <a:cubicBezTo>
                      <a:pt x="134411" y="16426"/>
                      <a:pt x="144333" y="18411"/>
                      <a:pt x="157430" y="19205"/>
                    </a:cubicBezTo>
                    <a:cubicBezTo>
                      <a:pt x="170527" y="19999"/>
                      <a:pt x="189181" y="18014"/>
                      <a:pt x="197912" y="19205"/>
                    </a:cubicBezTo>
                    <a:cubicBezTo>
                      <a:pt x="206643" y="20396"/>
                      <a:pt x="208231" y="22380"/>
                      <a:pt x="209818" y="26349"/>
                    </a:cubicBezTo>
                    <a:cubicBezTo>
                      <a:pt x="211405" y="30318"/>
                      <a:pt x="207040" y="69211"/>
                      <a:pt x="193149" y="78736"/>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284388" y="875907"/>
                <a:ext cx="155195" cy="58589"/>
              </a:xfrm>
              <a:custGeom>
                <a:avLst/>
                <a:gdLst>
                  <a:gd name="connsiteX0" fmla="*/ 68537 w 155195"/>
                  <a:gd name="connsiteY0" fmla="*/ 393 h 58589"/>
                  <a:gd name="connsiteX1" fmla="*/ 4243 w 155195"/>
                  <a:gd name="connsiteY1" fmla="*/ 43256 h 58589"/>
                  <a:gd name="connsiteX2" fmla="*/ 11387 w 155195"/>
                  <a:gd name="connsiteY2" fmla="*/ 50399 h 58589"/>
                  <a:gd name="connsiteX3" fmla="*/ 54250 w 155195"/>
                  <a:gd name="connsiteY3" fmla="*/ 57543 h 58589"/>
                  <a:gd name="connsiteX4" fmla="*/ 97112 w 155195"/>
                  <a:gd name="connsiteY4" fmla="*/ 57543 h 58589"/>
                  <a:gd name="connsiteX5" fmla="*/ 132831 w 155195"/>
                  <a:gd name="connsiteY5" fmla="*/ 48018 h 58589"/>
                  <a:gd name="connsiteX6" fmla="*/ 154262 w 155195"/>
                  <a:gd name="connsiteY6" fmla="*/ 40874 h 58589"/>
                  <a:gd name="connsiteX7" fmla="*/ 149500 w 155195"/>
                  <a:gd name="connsiteY7" fmla="*/ 33731 h 58589"/>
                  <a:gd name="connsiteX8" fmla="*/ 132831 w 155195"/>
                  <a:gd name="connsiteY8" fmla="*/ 21824 h 58589"/>
                  <a:gd name="connsiteX9" fmla="*/ 68537 w 155195"/>
                  <a:gd name="connsiteY9" fmla="*/ 393 h 5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195" h="58589">
                    <a:moveTo>
                      <a:pt x="68537" y="393"/>
                    </a:moveTo>
                    <a:cubicBezTo>
                      <a:pt x="47106" y="3965"/>
                      <a:pt x="13768" y="34922"/>
                      <a:pt x="4243" y="43256"/>
                    </a:cubicBezTo>
                    <a:cubicBezTo>
                      <a:pt x="-5282" y="51590"/>
                      <a:pt x="3053" y="48018"/>
                      <a:pt x="11387" y="50399"/>
                    </a:cubicBezTo>
                    <a:cubicBezTo>
                      <a:pt x="19721" y="52780"/>
                      <a:pt x="39963" y="56352"/>
                      <a:pt x="54250" y="57543"/>
                    </a:cubicBezTo>
                    <a:cubicBezTo>
                      <a:pt x="68537" y="58734"/>
                      <a:pt x="84015" y="59130"/>
                      <a:pt x="97112" y="57543"/>
                    </a:cubicBezTo>
                    <a:cubicBezTo>
                      <a:pt x="110209" y="55956"/>
                      <a:pt x="123306" y="50796"/>
                      <a:pt x="132831" y="48018"/>
                    </a:cubicBezTo>
                    <a:cubicBezTo>
                      <a:pt x="142356" y="45240"/>
                      <a:pt x="151484" y="43255"/>
                      <a:pt x="154262" y="40874"/>
                    </a:cubicBezTo>
                    <a:cubicBezTo>
                      <a:pt x="157040" y="38493"/>
                      <a:pt x="153072" y="36906"/>
                      <a:pt x="149500" y="33731"/>
                    </a:cubicBezTo>
                    <a:cubicBezTo>
                      <a:pt x="145928" y="30556"/>
                      <a:pt x="140769" y="24999"/>
                      <a:pt x="132831" y="21824"/>
                    </a:cubicBezTo>
                    <a:cubicBezTo>
                      <a:pt x="124893" y="18649"/>
                      <a:pt x="89968" y="-3179"/>
                      <a:pt x="68537" y="393"/>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485960" y="887893"/>
                <a:ext cx="152715" cy="55181"/>
              </a:xfrm>
              <a:custGeom>
                <a:avLst/>
                <a:gdLst>
                  <a:gd name="connsiteX0" fmla="*/ 66990 w 152715"/>
                  <a:gd name="connsiteY0" fmla="*/ 313 h 55181"/>
                  <a:gd name="connsiteX1" fmla="*/ 7459 w 152715"/>
                  <a:gd name="connsiteY1" fmla="*/ 24126 h 55181"/>
                  <a:gd name="connsiteX2" fmla="*/ 2696 w 152715"/>
                  <a:gd name="connsiteY2" fmla="*/ 31270 h 55181"/>
                  <a:gd name="connsiteX3" fmla="*/ 24128 w 152715"/>
                  <a:gd name="connsiteY3" fmla="*/ 40795 h 55181"/>
                  <a:gd name="connsiteX4" fmla="*/ 78896 w 152715"/>
                  <a:gd name="connsiteY4" fmla="*/ 50320 h 55181"/>
                  <a:gd name="connsiteX5" fmla="*/ 114615 w 152715"/>
                  <a:gd name="connsiteY5" fmla="*/ 55082 h 55181"/>
                  <a:gd name="connsiteX6" fmla="*/ 140809 w 152715"/>
                  <a:gd name="connsiteY6" fmla="*/ 52701 h 55181"/>
                  <a:gd name="connsiteX7" fmla="*/ 147953 w 152715"/>
                  <a:gd name="connsiteY7" fmla="*/ 43176 h 55181"/>
                  <a:gd name="connsiteX8" fmla="*/ 66990 w 152715"/>
                  <a:gd name="connsiteY8" fmla="*/ 313 h 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15" h="55181">
                    <a:moveTo>
                      <a:pt x="66990" y="313"/>
                    </a:moveTo>
                    <a:cubicBezTo>
                      <a:pt x="43574" y="-2862"/>
                      <a:pt x="18175" y="18967"/>
                      <a:pt x="7459" y="24126"/>
                    </a:cubicBezTo>
                    <a:cubicBezTo>
                      <a:pt x="-3257" y="29285"/>
                      <a:pt x="-82" y="28492"/>
                      <a:pt x="2696" y="31270"/>
                    </a:cubicBezTo>
                    <a:cubicBezTo>
                      <a:pt x="5474" y="34048"/>
                      <a:pt x="11428" y="37620"/>
                      <a:pt x="24128" y="40795"/>
                    </a:cubicBezTo>
                    <a:cubicBezTo>
                      <a:pt x="36828" y="43970"/>
                      <a:pt x="63815" y="47939"/>
                      <a:pt x="78896" y="50320"/>
                    </a:cubicBezTo>
                    <a:cubicBezTo>
                      <a:pt x="93977" y="52701"/>
                      <a:pt x="104296" y="54685"/>
                      <a:pt x="114615" y="55082"/>
                    </a:cubicBezTo>
                    <a:cubicBezTo>
                      <a:pt x="124934" y="55479"/>
                      <a:pt x="135253" y="54685"/>
                      <a:pt x="140809" y="52701"/>
                    </a:cubicBezTo>
                    <a:cubicBezTo>
                      <a:pt x="146365" y="50717"/>
                      <a:pt x="159859" y="50320"/>
                      <a:pt x="147953" y="43176"/>
                    </a:cubicBezTo>
                    <a:cubicBezTo>
                      <a:pt x="136047" y="36032"/>
                      <a:pt x="90406" y="3488"/>
                      <a:pt x="66990" y="313"/>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556666" y="820996"/>
                <a:ext cx="220399" cy="98437"/>
              </a:xfrm>
              <a:custGeom>
                <a:avLst/>
                <a:gdLst>
                  <a:gd name="connsiteX0" fmla="*/ 215359 w 220399"/>
                  <a:gd name="connsiteY0" fmla="*/ 76735 h 98437"/>
                  <a:gd name="connsiteX1" fmla="*/ 162972 w 220399"/>
                  <a:gd name="connsiteY1" fmla="*/ 98167 h 98437"/>
                  <a:gd name="connsiteX2" fmla="*/ 129634 w 220399"/>
                  <a:gd name="connsiteY2" fmla="*/ 88642 h 98437"/>
                  <a:gd name="connsiteX3" fmla="*/ 110584 w 220399"/>
                  <a:gd name="connsiteY3" fmla="*/ 86260 h 98437"/>
                  <a:gd name="connsiteX4" fmla="*/ 79628 w 220399"/>
                  <a:gd name="connsiteY4" fmla="*/ 91023 h 98437"/>
                  <a:gd name="connsiteX5" fmla="*/ 58197 w 220399"/>
                  <a:gd name="connsiteY5" fmla="*/ 93404 h 98437"/>
                  <a:gd name="connsiteX6" fmla="*/ 27240 w 220399"/>
                  <a:gd name="connsiteY6" fmla="*/ 86260 h 98437"/>
                  <a:gd name="connsiteX7" fmla="*/ 8190 w 220399"/>
                  <a:gd name="connsiteY7" fmla="*/ 76735 h 98437"/>
                  <a:gd name="connsiteX8" fmla="*/ 1047 w 220399"/>
                  <a:gd name="connsiteY8" fmla="*/ 60067 h 98437"/>
                  <a:gd name="connsiteX9" fmla="*/ 1047 w 220399"/>
                  <a:gd name="connsiteY9" fmla="*/ 38635 h 98437"/>
                  <a:gd name="connsiteX10" fmla="*/ 10572 w 220399"/>
                  <a:gd name="connsiteY10" fmla="*/ 17204 h 98437"/>
                  <a:gd name="connsiteX11" fmla="*/ 24859 w 220399"/>
                  <a:gd name="connsiteY11" fmla="*/ 2917 h 98437"/>
                  <a:gd name="connsiteX12" fmla="*/ 51053 w 220399"/>
                  <a:gd name="connsiteY12" fmla="*/ 535 h 98437"/>
                  <a:gd name="connsiteX13" fmla="*/ 79628 w 220399"/>
                  <a:gd name="connsiteY13" fmla="*/ 10060 h 98437"/>
                  <a:gd name="connsiteX14" fmla="*/ 136778 w 220399"/>
                  <a:gd name="connsiteY14" fmla="*/ 17204 h 98437"/>
                  <a:gd name="connsiteX15" fmla="*/ 172497 w 220399"/>
                  <a:gd name="connsiteY15" fmla="*/ 19585 h 98437"/>
                  <a:gd name="connsiteX16" fmla="*/ 203453 w 220399"/>
                  <a:gd name="connsiteY16" fmla="*/ 24348 h 98437"/>
                  <a:gd name="connsiteX17" fmla="*/ 215359 w 220399"/>
                  <a:gd name="connsiteY17" fmla="*/ 24348 h 98437"/>
                  <a:gd name="connsiteX18" fmla="*/ 215359 w 220399"/>
                  <a:gd name="connsiteY18" fmla="*/ 76735 h 9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399" h="98437">
                    <a:moveTo>
                      <a:pt x="215359" y="76735"/>
                    </a:moveTo>
                    <a:cubicBezTo>
                      <a:pt x="206628" y="89038"/>
                      <a:pt x="177259" y="96183"/>
                      <a:pt x="162972" y="98167"/>
                    </a:cubicBezTo>
                    <a:cubicBezTo>
                      <a:pt x="148685" y="100151"/>
                      <a:pt x="138365" y="90626"/>
                      <a:pt x="129634" y="88642"/>
                    </a:cubicBezTo>
                    <a:cubicBezTo>
                      <a:pt x="120903" y="86658"/>
                      <a:pt x="118918" y="85863"/>
                      <a:pt x="110584" y="86260"/>
                    </a:cubicBezTo>
                    <a:cubicBezTo>
                      <a:pt x="102250" y="86657"/>
                      <a:pt x="88359" y="89832"/>
                      <a:pt x="79628" y="91023"/>
                    </a:cubicBezTo>
                    <a:cubicBezTo>
                      <a:pt x="70897" y="92214"/>
                      <a:pt x="66928" y="94198"/>
                      <a:pt x="58197" y="93404"/>
                    </a:cubicBezTo>
                    <a:cubicBezTo>
                      <a:pt x="49466" y="92610"/>
                      <a:pt x="35574" y="89038"/>
                      <a:pt x="27240" y="86260"/>
                    </a:cubicBezTo>
                    <a:cubicBezTo>
                      <a:pt x="18905" y="83482"/>
                      <a:pt x="12555" y="81100"/>
                      <a:pt x="8190" y="76735"/>
                    </a:cubicBezTo>
                    <a:cubicBezTo>
                      <a:pt x="3825" y="72370"/>
                      <a:pt x="2237" y="66417"/>
                      <a:pt x="1047" y="60067"/>
                    </a:cubicBezTo>
                    <a:cubicBezTo>
                      <a:pt x="-143" y="53717"/>
                      <a:pt x="-541" y="45779"/>
                      <a:pt x="1047" y="38635"/>
                    </a:cubicBezTo>
                    <a:cubicBezTo>
                      <a:pt x="2634" y="31491"/>
                      <a:pt x="6603" y="23157"/>
                      <a:pt x="10572" y="17204"/>
                    </a:cubicBezTo>
                    <a:cubicBezTo>
                      <a:pt x="14541" y="11251"/>
                      <a:pt x="18112" y="5695"/>
                      <a:pt x="24859" y="2917"/>
                    </a:cubicBezTo>
                    <a:cubicBezTo>
                      <a:pt x="31606" y="139"/>
                      <a:pt x="41925" y="-656"/>
                      <a:pt x="51053" y="535"/>
                    </a:cubicBezTo>
                    <a:cubicBezTo>
                      <a:pt x="60181" y="1726"/>
                      <a:pt x="65340" y="7282"/>
                      <a:pt x="79628" y="10060"/>
                    </a:cubicBezTo>
                    <a:cubicBezTo>
                      <a:pt x="93915" y="12838"/>
                      <a:pt x="121300" y="15616"/>
                      <a:pt x="136778" y="17204"/>
                    </a:cubicBezTo>
                    <a:cubicBezTo>
                      <a:pt x="152256" y="18791"/>
                      <a:pt x="161384" y="18394"/>
                      <a:pt x="172497" y="19585"/>
                    </a:cubicBezTo>
                    <a:cubicBezTo>
                      <a:pt x="183609" y="20776"/>
                      <a:pt x="196309" y="23554"/>
                      <a:pt x="203453" y="24348"/>
                    </a:cubicBezTo>
                    <a:cubicBezTo>
                      <a:pt x="210597" y="25142"/>
                      <a:pt x="210993" y="22364"/>
                      <a:pt x="215359" y="24348"/>
                    </a:cubicBezTo>
                    <a:cubicBezTo>
                      <a:pt x="219725" y="26332"/>
                      <a:pt x="224090" y="64432"/>
                      <a:pt x="215359" y="76735"/>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704178" y="914384"/>
                <a:ext cx="154446" cy="60184"/>
              </a:xfrm>
              <a:custGeom>
                <a:avLst/>
                <a:gdLst>
                  <a:gd name="connsiteX0" fmla="*/ 72610 w 154446"/>
                  <a:gd name="connsiteY0" fmla="*/ 16 h 60184"/>
                  <a:gd name="connsiteX1" fmla="*/ 132141 w 154446"/>
                  <a:gd name="connsiteY1" fmla="*/ 35735 h 60184"/>
                  <a:gd name="connsiteX2" fmla="*/ 146428 w 154446"/>
                  <a:gd name="connsiteY2" fmla="*/ 45260 h 60184"/>
                  <a:gd name="connsiteX3" fmla="*/ 151191 w 154446"/>
                  <a:gd name="connsiteY3" fmla="*/ 59547 h 60184"/>
                  <a:gd name="connsiteX4" fmla="*/ 96422 w 154446"/>
                  <a:gd name="connsiteY4" fmla="*/ 57166 h 60184"/>
                  <a:gd name="connsiteX5" fmla="*/ 41653 w 154446"/>
                  <a:gd name="connsiteY5" fmla="*/ 52404 h 60184"/>
                  <a:gd name="connsiteX6" fmla="*/ 8316 w 154446"/>
                  <a:gd name="connsiteY6" fmla="*/ 50022 h 60184"/>
                  <a:gd name="connsiteX7" fmla="*/ 1172 w 154446"/>
                  <a:gd name="connsiteY7" fmla="*/ 38116 h 60184"/>
                  <a:gd name="connsiteX8" fmla="*/ 27366 w 154446"/>
                  <a:gd name="connsiteY8" fmla="*/ 30972 h 60184"/>
                  <a:gd name="connsiteX9" fmla="*/ 72610 w 154446"/>
                  <a:gd name="connsiteY9" fmla="*/ 16 h 6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446" h="60184">
                    <a:moveTo>
                      <a:pt x="72610" y="16"/>
                    </a:moveTo>
                    <a:cubicBezTo>
                      <a:pt x="90072" y="810"/>
                      <a:pt x="119838" y="28194"/>
                      <a:pt x="132141" y="35735"/>
                    </a:cubicBezTo>
                    <a:cubicBezTo>
                      <a:pt x="144444" y="43276"/>
                      <a:pt x="143253" y="41291"/>
                      <a:pt x="146428" y="45260"/>
                    </a:cubicBezTo>
                    <a:cubicBezTo>
                      <a:pt x="149603" y="49229"/>
                      <a:pt x="159525" y="57563"/>
                      <a:pt x="151191" y="59547"/>
                    </a:cubicBezTo>
                    <a:cubicBezTo>
                      <a:pt x="142857" y="61531"/>
                      <a:pt x="114678" y="58356"/>
                      <a:pt x="96422" y="57166"/>
                    </a:cubicBezTo>
                    <a:cubicBezTo>
                      <a:pt x="78166" y="55976"/>
                      <a:pt x="41653" y="52404"/>
                      <a:pt x="41653" y="52404"/>
                    </a:cubicBezTo>
                    <a:cubicBezTo>
                      <a:pt x="26969" y="51213"/>
                      <a:pt x="15063" y="52403"/>
                      <a:pt x="8316" y="50022"/>
                    </a:cubicBezTo>
                    <a:cubicBezTo>
                      <a:pt x="1569" y="47641"/>
                      <a:pt x="-2003" y="41291"/>
                      <a:pt x="1172" y="38116"/>
                    </a:cubicBezTo>
                    <a:cubicBezTo>
                      <a:pt x="4347" y="34941"/>
                      <a:pt x="19429" y="34544"/>
                      <a:pt x="27366" y="30972"/>
                    </a:cubicBezTo>
                    <a:cubicBezTo>
                      <a:pt x="35303" y="27400"/>
                      <a:pt x="55148" y="-778"/>
                      <a:pt x="72610" y="16"/>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780139" y="837512"/>
                <a:ext cx="240363" cy="89545"/>
              </a:xfrm>
              <a:custGeom>
                <a:avLst/>
                <a:gdLst>
                  <a:gd name="connsiteX0" fmla="*/ 232392 w 240363"/>
                  <a:gd name="connsiteY0" fmla="*/ 64982 h 89545"/>
                  <a:gd name="connsiteX1" fmla="*/ 175242 w 240363"/>
                  <a:gd name="connsiteY1" fmla="*/ 79269 h 89545"/>
                  <a:gd name="connsiteX2" fmla="*/ 129999 w 240363"/>
                  <a:gd name="connsiteY2" fmla="*/ 72126 h 89545"/>
                  <a:gd name="connsiteX3" fmla="*/ 96661 w 240363"/>
                  <a:gd name="connsiteY3" fmla="*/ 72126 h 89545"/>
                  <a:gd name="connsiteX4" fmla="*/ 68086 w 240363"/>
                  <a:gd name="connsiteY4" fmla="*/ 81651 h 89545"/>
                  <a:gd name="connsiteX5" fmla="*/ 44274 w 240363"/>
                  <a:gd name="connsiteY5" fmla="*/ 88794 h 89545"/>
                  <a:gd name="connsiteX6" fmla="*/ 20461 w 240363"/>
                  <a:gd name="connsiteY6" fmla="*/ 88794 h 89545"/>
                  <a:gd name="connsiteX7" fmla="*/ 1411 w 240363"/>
                  <a:gd name="connsiteY7" fmla="*/ 84032 h 89545"/>
                  <a:gd name="connsiteX8" fmla="*/ 1411 w 240363"/>
                  <a:gd name="connsiteY8" fmla="*/ 62601 h 89545"/>
                  <a:gd name="connsiteX9" fmla="*/ 1411 w 240363"/>
                  <a:gd name="connsiteY9" fmla="*/ 38788 h 89545"/>
                  <a:gd name="connsiteX10" fmla="*/ 1411 w 240363"/>
                  <a:gd name="connsiteY10" fmla="*/ 14976 h 89545"/>
                  <a:gd name="connsiteX11" fmla="*/ 10936 w 240363"/>
                  <a:gd name="connsiteY11" fmla="*/ 688 h 89545"/>
                  <a:gd name="connsiteX12" fmla="*/ 34749 w 240363"/>
                  <a:gd name="connsiteY12" fmla="*/ 3069 h 89545"/>
                  <a:gd name="connsiteX13" fmla="*/ 65705 w 240363"/>
                  <a:gd name="connsiteY13" fmla="*/ 10213 h 89545"/>
                  <a:gd name="connsiteX14" fmla="*/ 108567 w 240363"/>
                  <a:gd name="connsiteY14" fmla="*/ 14976 h 89545"/>
                  <a:gd name="connsiteX15" fmla="*/ 139524 w 240363"/>
                  <a:gd name="connsiteY15" fmla="*/ 17357 h 89545"/>
                  <a:gd name="connsiteX16" fmla="*/ 160955 w 240363"/>
                  <a:gd name="connsiteY16" fmla="*/ 7832 h 89545"/>
                  <a:gd name="connsiteX17" fmla="*/ 199055 w 240363"/>
                  <a:gd name="connsiteY17" fmla="*/ 3069 h 89545"/>
                  <a:gd name="connsiteX18" fmla="*/ 218105 w 240363"/>
                  <a:gd name="connsiteY18" fmla="*/ 688 h 89545"/>
                  <a:gd name="connsiteX19" fmla="*/ 237155 w 240363"/>
                  <a:gd name="connsiteY19" fmla="*/ 3069 h 89545"/>
                  <a:gd name="connsiteX20" fmla="*/ 232392 w 240363"/>
                  <a:gd name="connsiteY20" fmla="*/ 64982 h 8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363" h="89545">
                    <a:moveTo>
                      <a:pt x="232392" y="64982"/>
                    </a:moveTo>
                    <a:cubicBezTo>
                      <a:pt x="222073" y="77682"/>
                      <a:pt x="192307" y="78078"/>
                      <a:pt x="175242" y="79269"/>
                    </a:cubicBezTo>
                    <a:cubicBezTo>
                      <a:pt x="158177" y="80460"/>
                      <a:pt x="143096" y="73316"/>
                      <a:pt x="129999" y="72126"/>
                    </a:cubicBezTo>
                    <a:cubicBezTo>
                      <a:pt x="116902" y="70936"/>
                      <a:pt x="106980" y="70539"/>
                      <a:pt x="96661" y="72126"/>
                    </a:cubicBezTo>
                    <a:cubicBezTo>
                      <a:pt x="86342" y="73714"/>
                      <a:pt x="76817" y="78873"/>
                      <a:pt x="68086" y="81651"/>
                    </a:cubicBezTo>
                    <a:cubicBezTo>
                      <a:pt x="59355" y="84429"/>
                      <a:pt x="52211" y="87604"/>
                      <a:pt x="44274" y="88794"/>
                    </a:cubicBezTo>
                    <a:cubicBezTo>
                      <a:pt x="36337" y="89984"/>
                      <a:pt x="27605" y="89588"/>
                      <a:pt x="20461" y="88794"/>
                    </a:cubicBezTo>
                    <a:cubicBezTo>
                      <a:pt x="13317" y="88000"/>
                      <a:pt x="4586" y="88397"/>
                      <a:pt x="1411" y="84032"/>
                    </a:cubicBezTo>
                    <a:cubicBezTo>
                      <a:pt x="-1764" y="79667"/>
                      <a:pt x="1411" y="62601"/>
                      <a:pt x="1411" y="62601"/>
                    </a:cubicBezTo>
                    <a:lnTo>
                      <a:pt x="1411" y="38788"/>
                    </a:lnTo>
                    <a:cubicBezTo>
                      <a:pt x="1411" y="30851"/>
                      <a:pt x="-177" y="21326"/>
                      <a:pt x="1411" y="14976"/>
                    </a:cubicBezTo>
                    <a:cubicBezTo>
                      <a:pt x="2998" y="8626"/>
                      <a:pt x="5380" y="2672"/>
                      <a:pt x="10936" y="688"/>
                    </a:cubicBezTo>
                    <a:cubicBezTo>
                      <a:pt x="16492" y="-1296"/>
                      <a:pt x="25621" y="1481"/>
                      <a:pt x="34749" y="3069"/>
                    </a:cubicBezTo>
                    <a:cubicBezTo>
                      <a:pt x="43877" y="4656"/>
                      <a:pt x="53402" y="8228"/>
                      <a:pt x="65705" y="10213"/>
                    </a:cubicBezTo>
                    <a:cubicBezTo>
                      <a:pt x="78008" y="12197"/>
                      <a:pt x="96264" y="13785"/>
                      <a:pt x="108567" y="14976"/>
                    </a:cubicBezTo>
                    <a:cubicBezTo>
                      <a:pt x="120870" y="16167"/>
                      <a:pt x="130793" y="18548"/>
                      <a:pt x="139524" y="17357"/>
                    </a:cubicBezTo>
                    <a:cubicBezTo>
                      <a:pt x="148255" y="16166"/>
                      <a:pt x="151033" y="10213"/>
                      <a:pt x="160955" y="7832"/>
                    </a:cubicBezTo>
                    <a:cubicBezTo>
                      <a:pt x="170877" y="5451"/>
                      <a:pt x="199055" y="3069"/>
                      <a:pt x="199055" y="3069"/>
                    </a:cubicBezTo>
                    <a:cubicBezTo>
                      <a:pt x="208580" y="1878"/>
                      <a:pt x="211755" y="688"/>
                      <a:pt x="218105" y="688"/>
                    </a:cubicBezTo>
                    <a:cubicBezTo>
                      <a:pt x="224455" y="688"/>
                      <a:pt x="232789" y="291"/>
                      <a:pt x="237155" y="3069"/>
                    </a:cubicBezTo>
                    <a:cubicBezTo>
                      <a:pt x="241521" y="5847"/>
                      <a:pt x="242711" y="52282"/>
                      <a:pt x="232392" y="64982"/>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941416" y="914210"/>
                <a:ext cx="150811" cy="52719"/>
              </a:xfrm>
              <a:custGeom>
                <a:avLst/>
                <a:gdLst>
                  <a:gd name="connsiteX0" fmla="*/ 75878 w 150811"/>
                  <a:gd name="connsiteY0" fmla="*/ 190 h 52719"/>
                  <a:gd name="connsiteX1" fmla="*/ 140172 w 150811"/>
                  <a:gd name="connsiteY1" fmla="*/ 35909 h 52719"/>
                  <a:gd name="connsiteX2" fmla="*/ 147315 w 150811"/>
                  <a:gd name="connsiteY2" fmla="*/ 50196 h 52719"/>
                  <a:gd name="connsiteX3" fmla="*/ 104453 w 150811"/>
                  <a:gd name="connsiteY3" fmla="*/ 50196 h 52719"/>
                  <a:gd name="connsiteX4" fmla="*/ 49684 w 150811"/>
                  <a:gd name="connsiteY4" fmla="*/ 52578 h 52719"/>
                  <a:gd name="connsiteX5" fmla="*/ 9203 w 150811"/>
                  <a:gd name="connsiteY5" fmla="*/ 45434 h 52719"/>
                  <a:gd name="connsiteX6" fmla="*/ 2059 w 150811"/>
                  <a:gd name="connsiteY6" fmla="*/ 38290 h 52719"/>
                  <a:gd name="connsiteX7" fmla="*/ 2059 w 150811"/>
                  <a:gd name="connsiteY7" fmla="*/ 26384 h 52719"/>
                  <a:gd name="connsiteX8" fmla="*/ 25872 w 150811"/>
                  <a:gd name="connsiteY8" fmla="*/ 21621 h 52719"/>
                  <a:gd name="connsiteX9" fmla="*/ 75878 w 150811"/>
                  <a:gd name="connsiteY9" fmla="*/ 190 h 5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11" h="52719">
                    <a:moveTo>
                      <a:pt x="75878" y="190"/>
                    </a:moveTo>
                    <a:cubicBezTo>
                      <a:pt x="94928" y="2571"/>
                      <a:pt x="128266" y="27575"/>
                      <a:pt x="140172" y="35909"/>
                    </a:cubicBezTo>
                    <a:cubicBezTo>
                      <a:pt x="152078" y="44243"/>
                      <a:pt x="153268" y="47815"/>
                      <a:pt x="147315" y="50196"/>
                    </a:cubicBezTo>
                    <a:cubicBezTo>
                      <a:pt x="141362" y="52577"/>
                      <a:pt x="120725" y="49799"/>
                      <a:pt x="104453" y="50196"/>
                    </a:cubicBezTo>
                    <a:cubicBezTo>
                      <a:pt x="88181" y="50593"/>
                      <a:pt x="65559" y="53372"/>
                      <a:pt x="49684" y="52578"/>
                    </a:cubicBezTo>
                    <a:cubicBezTo>
                      <a:pt x="33809" y="51784"/>
                      <a:pt x="17140" y="47815"/>
                      <a:pt x="9203" y="45434"/>
                    </a:cubicBezTo>
                    <a:cubicBezTo>
                      <a:pt x="1266" y="43053"/>
                      <a:pt x="3250" y="41465"/>
                      <a:pt x="2059" y="38290"/>
                    </a:cubicBezTo>
                    <a:cubicBezTo>
                      <a:pt x="868" y="35115"/>
                      <a:pt x="-1910" y="29162"/>
                      <a:pt x="2059" y="26384"/>
                    </a:cubicBezTo>
                    <a:cubicBezTo>
                      <a:pt x="6028" y="23606"/>
                      <a:pt x="16744" y="24796"/>
                      <a:pt x="25872" y="21621"/>
                    </a:cubicBezTo>
                    <a:cubicBezTo>
                      <a:pt x="35000" y="18446"/>
                      <a:pt x="56828" y="-2191"/>
                      <a:pt x="75878" y="190"/>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5022038" y="825438"/>
                <a:ext cx="249258" cy="98563"/>
              </a:xfrm>
              <a:custGeom>
                <a:avLst/>
                <a:gdLst>
                  <a:gd name="connsiteX0" fmla="*/ 223856 w 249258"/>
                  <a:gd name="connsiteY0" fmla="*/ 15143 h 98563"/>
                  <a:gd name="connsiteX1" fmla="*/ 247668 w 249258"/>
                  <a:gd name="connsiteY1" fmla="*/ 60387 h 98563"/>
                  <a:gd name="connsiteX2" fmla="*/ 245287 w 249258"/>
                  <a:gd name="connsiteY2" fmla="*/ 74675 h 98563"/>
                  <a:gd name="connsiteX3" fmla="*/ 231000 w 249258"/>
                  <a:gd name="connsiteY3" fmla="*/ 88962 h 98563"/>
                  <a:gd name="connsiteX4" fmla="*/ 221475 w 249258"/>
                  <a:gd name="connsiteY4" fmla="*/ 96106 h 98563"/>
                  <a:gd name="connsiteX5" fmla="*/ 197662 w 249258"/>
                  <a:gd name="connsiteY5" fmla="*/ 98487 h 98563"/>
                  <a:gd name="connsiteX6" fmla="*/ 176231 w 249258"/>
                  <a:gd name="connsiteY6" fmla="*/ 93725 h 98563"/>
                  <a:gd name="connsiteX7" fmla="*/ 140512 w 249258"/>
                  <a:gd name="connsiteY7" fmla="*/ 84200 h 98563"/>
                  <a:gd name="connsiteX8" fmla="*/ 126225 w 249258"/>
                  <a:gd name="connsiteY8" fmla="*/ 84200 h 98563"/>
                  <a:gd name="connsiteX9" fmla="*/ 104793 w 249258"/>
                  <a:gd name="connsiteY9" fmla="*/ 86581 h 98563"/>
                  <a:gd name="connsiteX10" fmla="*/ 71456 w 249258"/>
                  <a:gd name="connsiteY10" fmla="*/ 93725 h 98563"/>
                  <a:gd name="connsiteX11" fmla="*/ 42881 w 249258"/>
                  <a:gd name="connsiteY11" fmla="*/ 98487 h 98563"/>
                  <a:gd name="connsiteX12" fmla="*/ 30975 w 249258"/>
                  <a:gd name="connsiteY12" fmla="*/ 93725 h 98563"/>
                  <a:gd name="connsiteX13" fmla="*/ 7162 w 249258"/>
                  <a:gd name="connsiteY13" fmla="*/ 91343 h 98563"/>
                  <a:gd name="connsiteX14" fmla="*/ 18 w 249258"/>
                  <a:gd name="connsiteY14" fmla="*/ 86581 h 98563"/>
                  <a:gd name="connsiteX15" fmla="*/ 18 w 249258"/>
                  <a:gd name="connsiteY15" fmla="*/ 72293 h 98563"/>
                  <a:gd name="connsiteX16" fmla="*/ 7162 w 249258"/>
                  <a:gd name="connsiteY16" fmla="*/ 60387 h 98563"/>
                  <a:gd name="connsiteX17" fmla="*/ 9543 w 249258"/>
                  <a:gd name="connsiteY17" fmla="*/ 41337 h 98563"/>
                  <a:gd name="connsiteX18" fmla="*/ 7162 w 249258"/>
                  <a:gd name="connsiteY18" fmla="*/ 27050 h 98563"/>
                  <a:gd name="connsiteX19" fmla="*/ 18 w 249258"/>
                  <a:gd name="connsiteY19" fmla="*/ 17525 h 98563"/>
                  <a:gd name="connsiteX20" fmla="*/ 9543 w 249258"/>
                  <a:gd name="connsiteY20" fmla="*/ 856 h 98563"/>
                  <a:gd name="connsiteX21" fmla="*/ 33356 w 249258"/>
                  <a:gd name="connsiteY21" fmla="*/ 3237 h 98563"/>
                  <a:gd name="connsiteX22" fmla="*/ 57168 w 249258"/>
                  <a:gd name="connsiteY22" fmla="*/ 10381 h 98563"/>
                  <a:gd name="connsiteX23" fmla="*/ 109556 w 249258"/>
                  <a:gd name="connsiteY23" fmla="*/ 19906 h 98563"/>
                  <a:gd name="connsiteX24" fmla="*/ 157181 w 249258"/>
                  <a:gd name="connsiteY24" fmla="*/ 24668 h 98563"/>
                  <a:gd name="connsiteX25" fmla="*/ 223856 w 249258"/>
                  <a:gd name="connsiteY25" fmla="*/ 15143 h 9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9258" h="98563">
                    <a:moveTo>
                      <a:pt x="223856" y="15143"/>
                    </a:moveTo>
                    <a:cubicBezTo>
                      <a:pt x="238937" y="21096"/>
                      <a:pt x="244096" y="50465"/>
                      <a:pt x="247668" y="60387"/>
                    </a:cubicBezTo>
                    <a:cubicBezTo>
                      <a:pt x="251240" y="70309"/>
                      <a:pt x="248065" y="69913"/>
                      <a:pt x="245287" y="74675"/>
                    </a:cubicBezTo>
                    <a:cubicBezTo>
                      <a:pt x="242509" y="79437"/>
                      <a:pt x="234969" y="85390"/>
                      <a:pt x="231000" y="88962"/>
                    </a:cubicBezTo>
                    <a:cubicBezTo>
                      <a:pt x="227031" y="92534"/>
                      <a:pt x="227031" y="94519"/>
                      <a:pt x="221475" y="96106"/>
                    </a:cubicBezTo>
                    <a:cubicBezTo>
                      <a:pt x="215919" y="97693"/>
                      <a:pt x="205203" y="98884"/>
                      <a:pt x="197662" y="98487"/>
                    </a:cubicBezTo>
                    <a:cubicBezTo>
                      <a:pt x="190121" y="98090"/>
                      <a:pt x="185756" y="96106"/>
                      <a:pt x="176231" y="93725"/>
                    </a:cubicBezTo>
                    <a:cubicBezTo>
                      <a:pt x="166706" y="91344"/>
                      <a:pt x="148846" y="85787"/>
                      <a:pt x="140512" y="84200"/>
                    </a:cubicBezTo>
                    <a:cubicBezTo>
                      <a:pt x="132178" y="82613"/>
                      <a:pt x="132178" y="83803"/>
                      <a:pt x="126225" y="84200"/>
                    </a:cubicBezTo>
                    <a:cubicBezTo>
                      <a:pt x="120272" y="84597"/>
                      <a:pt x="113921" y="84994"/>
                      <a:pt x="104793" y="86581"/>
                    </a:cubicBezTo>
                    <a:cubicBezTo>
                      <a:pt x="95665" y="88169"/>
                      <a:pt x="81775" y="91741"/>
                      <a:pt x="71456" y="93725"/>
                    </a:cubicBezTo>
                    <a:cubicBezTo>
                      <a:pt x="61137" y="95709"/>
                      <a:pt x="49628" y="98487"/>
                      <a:pt x="42881" y="98487"/>
                    </a:cubicBezTo>
                    <a:cubicBezTo>
                      <a:pt x="36134" y="98487"/>
                      <a:pt x="36928" y="94916"/>
                      <a:pt x="30975" y="93725"/>
                    </a:cubicBezTo>
                    <a:cubicBezTo>
                      <a:pt x="25022" y="92534"/>
                      <a:pt x="12321" y="92534"/>
                      <a:pt x="7162" y="91343"/>
                    </a:cubicBezTo>
                    <a:cubicBezTo>
                      <a:pt x="2003" y="90152"/>
                      <a:pt x="1209" y="89756"/>
                      <a:pt x="18" y="86581"/>
                    </a:cubicBezTo>
                    <a:cubicBezTo>
                      <a:pt x="-1173" y="83406"/>
                      <a:pt x="-1173" y="76659"/>
                      <a:pt x="18" y="72293"/>
                    </a:cubicBezTo>
                    <a:cubicBezTo>
                      <a:pt x="1209" y="67927"/>
                      <a:pt x="5575" y="65546"/>
                      <a:pt x="7162" y="60387"/>
                    </a:cubicBezTo>
                    <a:cubicBezTo>
                      <a:pt x="8749" y="55228"/>
                      <a:pt x="9543" y="46893"/>
                      <a:pt x="9543" y="41337"/>
                    </a:cubicBezTo>
                    <a:cubicBezTo>
                      <a:pt x="9543" y="35781"/>
                      <a:pt x="8749" y="31019"/>
                      <a:pt x="7162" y="27050"/>
                    </a:cubicBezTo>
                    <a:cubicBezTo>
                      <a:pt x="5575" y="23081"/>
                      <a:pt x="-379" y="21891"/>
                      <a:pt x="18" y="17525"/>
                    </a:cubicBezTo>
                    <a:cubicBezTo>
                      <a:pt x="415" y="13159"/>
                      <a:pt x="3987" y="3237"/>
                      <a:pt x="9543" y="856"/>
                    </a:cubicBezTo>
                    <a:cubicBezTo>
                      <a:pt x="15099" y="-1525"/>
                      <a:pt x="25418" y="1649"/>
                      <a:pt x="33356" y="3237"/>
                    </a:cubicBezTo>
                    <a:cubicBezTo>
                      <a:pt x="41294" y="4825"/>
                      <a:pt x="44468" y="7603"/>
                      <a:pt x="57168" y="10381"/>
                    </a:cubicBezTo>
                    <a:cubicBezTo>
                      <a:pt x="69868" y="13159"/>
                      <a:pt x="92887" y="17525"/>
                      <a:pt x="109556" y="19906"/>
                    </a:cubicBezTo>
                    <a:cubicBezTo>
                      <a:pt x="126225" y="22287"/>
                      <a:pt x="143687" y="24668"/>
                      <a:pt x="157181" y="24668"/>
                    </a:cubicBezTo>
                    <a:cubicBezTo>
                      <a:pt x="170675" y="24668"/>
                      <a:pt x="208775" y="9190"/>
                      <a:pt x="223856" y="15143"/>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191727" y="907210"/>
                <a:ext cx="150012" cy="57378"/>
              </a:xfrm>
              <a:custGeom>
                <a:avLst/>
                <a:gdLst>
                  <a:gd name="connsiteX0" fmla="*/ 75598 w 150012"/>
                  <a:gd name="connsiteY0" fmla="*/ 46 h 57378"/>
                  <a:gd name="connsiteX1" fmla="*/ 142273 w 150012"/>
                  <a:gd name="connsiteY1" fmla="*/ 31003 h 57378"/>
                  <a:gd name="connsiteX2" fmla="*/ 147036 w 150012"/>
                  <a:gd name="connsiteY2" fmla="*/ 47671 h 57378"/>
                  <a:gd name="connsiteX3" fmla="*/ 127986 w 150012"/>
                  <a:gd name="connsiteY3" fmla="*/ 50053 h 57378"/>
                  <a:gd name="connsiteX4" fmla="*/ 63692 w 150012"/>
                  <a:gd name="connsiteY4" fmla="*/ 54815 h 57378"/>
                  <a:gd name="connsiteX5" fmla="*/ 27973 w 150012"/>
                  <a:gd name="connsiteY5" fmla="*/ 57196 h 57378"/>
                  <a:gd name="connsiteX6" fmla="*/ 6542 w 150012"/>
                  <a:gd name="connsiteY6" fmla="*/ 50053 h 57378"/>
                  <a:gd name="connsiteX7" fmla="*/ 1779 w 150012"/>
                  <a:gd name="connsiteY7" fmla="*/ 38146 h 57378"/>
                  <a:gd name="connsiteX8" fmla="*/ 1779 w 150012"/>
                  <a:gd name="connsiteY8" fmla="*/ 33384 h 57378"/>
                  <a:gd name="connsiteX9" fmla="*/ 23211 w 150012"/>
                  <a:gd name="connsiteY9" fmla="*/ 23859 h 57378"/>
                  <a:gd name="connsiteX10" fmla="*/ 75598 w 150012"/>
                  <a:gd name="connsiteY10" fmla="*/ 46 h 5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012" h="57378">
                    <a:moveTo>
                      <a:pt x="75598" y="46"/>
                    </a:moveTo>
                    <a:cubicBezTo>
                      <a:pt x="95442" y="1237"/>
                      <a:pt x="130367" y="23066"/>
                      <a:pt x="142273" y="31003"/>
                    </a:cubicBezTo>
                    <a:cubicBezTo>
                      <a:pt x="154179" y="38940"/>
                      <a:pt x="149417" y="44496"/>
                      <a:pt x="147036" y="47671"/>
                    </a:cubicBezTo>
                    <a:cubicBezTo>
                      <a:pt x="144655" y="50846"/>
                      <a:pt x="141877" y="48862"/>
                      <a:pt x="127986" y="50053"/>
                    </a:cubicBezTo>
                    <a:cubicBezTo>
                      <a:pt x="114095" y="51244"/>
                      <a:pt x="63692" y="54815"/>
                      <a:pt x="63692" y="54815"/>
                    </a:cubicBezTo>
                    <a:cubicBezTo>
                      <a:pt x="47023" y="56005"/>
                      <a:pt x="37498" y="57990"/>
                      <a:pt x="27973" y="57196"/>
                    </a:cubicBezTo>
                    <a:cubicBezTo>
                      <a:pt x="18448" y="56402"/>
                      <a:pt x="10908" y="53228"/>
                      <a:pt x="6542" y="50053"/>
                    </a:cubicBezTo>
                    <a:cubicBezTo>
                      <a:pt x="2176" y="46878"/>
                      <a:pt x="2573" y="40924"/>
                      <a:pt x="1779" y="38146"/>
                    </a:cubicBezTo>
                    <a:cubicBezTo>
                      <a:pt x="985" y="35368"/>
                      <a:pt x="-1793" y="35765"/>
                      <a:pt x="1779" y="33384"/>
                    </a:cubicBezTo>
                    <a:cubicBezTo>
                      <a:pt x="5351" y="31003"/>
                      <a:pt x="14083" y="27034"/>
                      <a:pt x="23211" y="23859"/>
                    </a:cubicBezTo>
                    <a:cubicBezTo>
                      <a:pt x="32339" y="20684"/>
                      <a:pt x="55754" y="-1145"/>
                      <a:pt x="75598" y="46"/>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264845" y="829119"/>
                <a:ext cx="257438" cy="88120"/>
              </a:xfrm>
              <a:custGeom>
                <a:avLst/>
                <a:gdLst>
                  <a:gd name="connsiteX0" fmla="*/ 242986 w 257438"/>
                  <a:gd name="connsiteY0" fmla="*/ 1937 h 88120"/>
                  <a:gd name="connsiteX1" fmla="*/ 257274 w 257438"/>
                  <a:gd name="connsiteY1" fmla="*/ 54325 h 88120"/>
                  <a:gd name="connsiteX2" fmla="*/ 250130 w 257438"/>
                  <a:gd name="connsiteY2" fmla="*/ 70994 h 88120"/>
                  <a:gd name="connsiteX3" fmla="*/ 240605 w 257438"/>
                  <a:gd name="connsiteY3" fmla="*/ 78137 h 88120"/>
                  <a:gd name="connsiteX4" fmla="*/ 219174 w 257438"/>
                  <a:gd name="connsiteY4" fmla="*/ 82900 h 88120"/>
                  <a:gd name="connsiteX5" fmla="*/ 200124 w 257438"/>
                  <a:gd name="connsiteY5" fmla="*/ 82900 h 88120"/>
                  <a:gd name="connsiteX6" fmla="*/ 185836 w 257438"/>
                  <a:gd name="connsiteY6" fmla="*/ 78137 h 88120"/>
                  <a:gd name="connsiteX7" fmla="*/ 157261 w 257438"/>
                  <a:gd name="connsiteY7" fmla="*/ 68612 h 88120"/>
                  <a:gd name="connsiteX8" fmla="*/ 135830 w 257438"/>
                  <a:gd name="connsiteY8" fmla="*/ 70994 h 88120"/>
                  <a:gd name="connsiteX9" fmla="*/ 102493 w 257438"/>
                  <a:gd name="connsiteY9" fmla="*/ 80519 h 88120"/>
                  <a:gd name="connsiteX10" fmla="*/ 71536 w 257438"/>
                  <a:gd name="connsiteY10" fmla="*/ 85281 h 88120"/>
                  <a:gd name="connsiteX11" fmla="*/ 59630 w 257438"/>
                  <a:gd name="connsiteY11" fmla="*/ 87662 h 88120"/>
                  <a:gd name="connsiteX12" fmla="*/ 47724 w 257438"/>
                  <a:gd name="connsiteY12" fmla="*/ 87662 h 88120"/>
                  <a:gd name="connsiteX13" fmla="*/ 35818 w 257438"/>
                  <a:gd name="connsiteY13" fmla="*/ 82900 h 88120"/>
                  <a:gd name="connsiteX14" fmla="*/ 28674 w 257438"/>
                  <a:gd name="connsiteY14" fmla="*/ 78137 h 88120"/>
                  <a:gd name="connsiteX15" fmla="*/ 12005 w 257438"/>
                  <a:gd name="connsiteY15" fmla="*/ 56706 h 88120"/>
                  <a:gd name="connsiteX16" fmla="*/ 2480 w 257438"/>
                  <a:gd name="connsiteY16" fmla="*/ 28131 h 88120"/>
                  <a:gd name="connsiteX17" fmla="*/ 99 w 257438"/>
                  <a:gd name="connsiteY17" fmla="*/ 18606 h 88120"/>
                  <a:gd name="connsiteX18" fmla="*/ 4861 w 257438"/>
                  <a:gd name="connsiteY18" fmla="*/ 1937 h 88120"/>
                  <a:gd name="connsiteX19" fmla="*/ 35818 w 257438"/>
                  <a:gd name="connsiteY19" fmla="*/ 1937 h 88120"/>
                  <a:gd name="connsiteX20" fmla="*/ 69155 w 257438"/>
                  <a:gd name="connsiteY20" fmla="*/ 16225 h 88120"/>
                  <a:gd name="connsiteX21" fmla="*/ 121543 w 257438"/>
                  <a:gd name="connsiteY21" fmla="*/ 20987 h 88120"/>
                  <a:gd name="connsiteX22" fmla="*/ 164405 w 257438"/>
                  <a:gd name="connsiteY22" fmla="*/ 20987 h 88120"/>
                  <a:gd name="connsiteX23" fmla="*/ 242986 w 257438"/>
                  <a:gd name="connsiteY23" fmla="*/ 1937 h 8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438" h="88120">
                    <a:moveTo>
                      <a:pt x="242986" y="1937"/>
                    </a:moveTo>
                    <a:cubicBezTo>
                      <a:pt x="258464" y="7493"/>
                      <a:pt x="256083" y="42816"/>
                      <a:pt x="257274" y="54325"/>
                    </a:cubicBezTo>
                    <a:cubicBezTo>
                      <a:pt x="258465" y="65834"/>
                      <a:pt x="252908" y="67025"/>
                      <a:pt x="250130" y="70994"/>
                    </a:cubicBezTo>
                    <a:cubicBezTo>
                      <a:pt x="247352" y="74963"/>
                      <a:pt x="245764" y="76153"/>
                      <a:pt x="240605" y="78137"/>
                    </a:cubicBezTo>
                    <a:cubicBezTo>
                      <a:pt x="235446" y="80121"/>
                      <a:pt x="225921" y="82106"/>
                      <a:pt x="219174" y="82900"/>
                    </a:cubicBezTo>
                    <a:cubicBezTo>
                      <a:pt x="212427" y="83694"/>
                      <a:pt x="205680" y="83694"/>
                      <a:pt x="200124" y="82900"/>
                    </a:cubicBezTo>
                    <a:cubicBezTo>
                      <a:pt x="194568" y="82106"/>
                      <a:pt x="185836" y="78137"/>
                      <a:pt x="185836" y="78137"/>
                    </a:cubicBezTo>
                    <a:cubicBezTo>
                      <a:pt x="178692" y="75756"/>
                      <a:pt x="165595" y="69802"/>
                      <a:pt x="157261" y="68612"/>
                    </a:cubicBezTo>
                    <a:cubicBezTo>
                      <a:pt x="148927" y="67422"/>
                      <a:pt x="144958" y="69010"/>
                      <a:pt x="135830" y="70994"/>
                    </a:cubicBezTo>
                    <a:cubicBezTo>
                      <a:pt x="126702" y="72978"/>
                      <a:pt x="113209" y="78138"/>
                      <a:pt x="102493" y="80519"/>
                    </a:cubicBezTo>
                    <a:cubicBezTo>
                      <a:pt x="91777" y="82900"/>
                      <a:pt x="78680" y="84091"/>
                      <a:pt x="71536" y="85281"/>
                    </a:cubicBezTo>
                    <a:cubicBezTo>
                      <a:pt x="64392" y="86471"/>
                      <a:pt x="63599" y="87265"/>
                      <a:pt x="59630" y="87662"/>
                    </a:cubicBezTo>
                    <a:cubicBezTo>
                      <a:pt x="55661" y="88059"/>
                      <a:pt x="51693" y="88456"/>
                      <a:pt x="47724" y="87662"/>
                    </a:cubicBezTo>
                    <a:cubicBezTo>
                      <a:pt x="43755" y="86868"/>
                      <a:pt x="38993" y="84487"/>
                      <a:pt x="35818" y="82900"/>
                    </a:cubicBezTo>
                    <a:cubicBezTo>
                      <a:pt x="32643" y="81313"/>
                      <a:pt x="32643" y="82503"/>
                      <a:pt x="28674" y="78137"/>
                    </a:cubicBezTo>
                    <a:cubicBezTo>
                      <a:pt x="24705" y="73771"/>
                      <a:pt x="16371" y="65040"/>
                      <a:pt x="12005" y="56706"/>
                    </a:cubicBezTo>
                    <a:cubicBezTo>
                      <a:pt x="7639" y="48372"/>
                      <a:pt x="4464" y="34481"/>
                      <a:pt x="2480" y="28131"/>
                    </a:cubicBezTo>
                    <a:cubicBezTo>
                      <a:pt x="496" y="21781"/>
                      <a:pt x="-298" y="22972"/>
                      <a:pt x="99" y="18606"/>
                    </a:cubicBezTo>
                    <a:cubicBezTo>
                      <a:pt x="496" y="14240"/>
                      <a:pt x="-1092" y="4715"/>
                      <a:pt x="4861" y="1937"/>
                    </a:cubicBezTo>
                    <a:cubicBezTo>
                      <a:pt x="10814" y="-841"/>
                      <a:pt x="25102" y="-444"/>
                      <a:pt x="35818" y="1937"/>
                    </a:cubicBezTo>
                    <a:cubicBezTo>
                      <a:pt x="46534" y="4318"/>
                      <a:pt x="54868" y="13050"/>
                      <a:pt x="69155" y="16225"/>
                    </a:cubicBezTo>
                    <a:cubicBezTo>
                      <a:pt x="83442" y="19400"/>
                      <a:pt x="105668" y="20193"/>
                      <a:pt x="121543" y="20987"/>
                    </a:cubicBezTo>
                    <a:cubicBezTo>
                      <a:pt x="137418" y="21781"/>
                      <a:pt x="150911" y="22177"/>
                      <a:pt x="164405" y="20987"/>
                    </a:cubicBezTo>
                    <a:cubicBezTo>
                      <a:pt x="177899" y="19797"/>
                      <a:pt x="227508" y="-3619"/>
                      <a:pt x="242986" y="1937"/>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524500" y="816507"/>
                <a:ext cx="313889" cy="93877"/>
              </a:xfrm>
              <a:custGeom>
                <a:avLst/>
                <a:gdLst>
                  <a:gd name="connsiteX0" fmla="*/ 309563 w 313889"/>
                  <a:gd name="connsiteY0" fmla="*/ 2643 h 93877"/>
                  <a:gd name="connsiteX1" fmla="*/ 307181 w 313889"/>
                  <a:gd name="connsiteY1" fmla="*/ 59793 h 93877"/>
                  <a:gd name="connsiteX2" fmla="*/ 295275 w 313889"/>
                  <a:gd name="connsiteY2" fmla="*/ 69318 h 93877"/>
                  <a:gd name="connsiteX3" fmla="*/ 259556 w 313889"/>
                  <a:gd name="connsiteY3" fmla="*/ 71699 h 93877"/>
                  <a:gd name="connsiteX4" fmla="*/ 228600 w 313889"/>
                  <a:gd name="connsiteY4" fmla="*/ 74081 h 93877"/>
                  <a:gd name="connsiteX5" fmla="*/ 207169 w 313889"/>
                  <a:gd name="connsiteY5" fmla="*/ 64556 h 93877"/>
                  <a:gd name="connsiteX6" fmla="*/ 173831 w 313889"/>
                  <a:gd name="connsiteY6" fmla="*/ 57412 h 93877"/>
                  <a:gd name="connsiteX7" fmla="*/ 145256 w 313889"/>
                  <a:gd name="connsiteY7" fmla="*/ 66937 h 93877"/>
                  <a:gd name="connsiteX8" fmla="*/ 111919 w 313889"/>
                  <a:gd name="connsiteY8" fmla="*/ 78843 h 93877"/>
                  <a:gd name="connsiteX9" fmla="*/ 78581 w 313889"/>
                  <a:gd name="connsiteY9" fmla="*/ 93131 h 93877"/>
                  <a:gd name="connsiteX10" fmla="*/ 42863 w 313889"/>
                  <a:gd name="connsiteY10" fmla="*/ 90749 h 93877"/>
                  <a:gd name="connsiteX11" fmla="*/ 16669 w 313889"/>
                  <a:gd name="connsiteY11" fmla="*/ 81224 h 93877"/>
                  <a:gd name="connsiteX12" fmla="*/ 4763 w 313889"/>
                  <a:gd name="connsiteY12" fmla="*/ 78843 h 93877"/>
                  <a:gd name="connsiteX13" fmla="*/ 0 w 313889"/>
                  <a:gd name="connsiteY13" fmla="*/ 50268 h 93877"/>
                  <a:gd name="connsiteX14" fmla="*/ 0 w 313889"/>
                  <a:gd name="connsiteY14" fmla="*/ 28837 h 93877"/>
                  <a:gd name="connsiteX15" fmla="*/ 4763 w 313889"/>
                  <a:gd name="connsiteY15" fmla="*/ 19312 h 93877"/>
                  <a:gd name="connsiteX16" fmla="*/ 14288 w 313889"/>
                  <a:gd name="connsiteY16" fmla="*/ 12168 h 93877"/>
                  <a:gd name="connsiteX17" fmla="*/ 54769 w 313889"/>
                  <a:gd name="connsiteY17" fmla="*/ 14549 h 93877"/>
                  <a:gd name="connsiteX18" fmla="*/ 100013 w 313889"/>
                  <a:gd name="connsiteY18" fmla="*/ 19312 h 93877"/>
                  <a:gd name="connsiteX19" fmla="*/ 166688 w 313889"/>
                  <a:gd name="connsiteY19" fmla="*/ 16931 h 93877"/>
                  <a:gd name="connsiteX20" fmla="*/ 211931 w 313889"/>
                  <a:gd name="connsiteY20" fmla="*/ 16931 h 93877"/>
                  <a:gd name="connsiteX21" fmla="*/ 247650 w 313889"/>
                  <a:gd name="connsiteY21" fmla="*/ 9787 h 93877"/>
                  <a:gd name="connsiteX22" fmla="*/ 309563 w 313889"/>
                  <a:gd name="connsiteY22" fmla="*/ 2643 h 9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3889" h="93877">
                    <a:moveTo>
                      <a:pt x="309563" y="2643"/>
                    </a:moveTo>
                    <a:cubicBezTo>
                      <a:pt x="319485" y="10977"/>
                      <a:pt x="309562" y="48681"/>
                      <a:pt x="307181" y="59793"/>
                    </a:cubicBezTo>
                    <a:cubicBezTo>
                      <a:pt x="304800" y="70905"/>
                      <a:pt x="303212" y="67334"/>
                      <a:pt x="295275" y="69318"/>
                    </a:cubicBezTo>
                    <a:cubicBezTo>
                      <a:pt x="287338" y="71302"/>
                      <a:pt x="259556" y="71699"/>
                      <a:pt x="259556" y="71699"/>
                    </a:cubicBezTo>
                    <a:cubicBezTo>
                      <a:pt x="248444" y="72493"/>
                      <a:pt x="237331" y="75271"/>
                      <a:pt x="228600" y="74081"/>
                    </a:cubicBezTo>
                    <a:cubicBezTo>
                      <a:pt x="219869" y="72891"/>
                      <a:pt x="216297" y="67334"/>
                      <a:pt x="207169" y="64556"/>
                    </a:cubicBezTo>
                    <a:cubicBezTo>
                      <a:pt x="198041" y="61778"/>
                      <a:pt x="184150" y="57015"/>
                      <a:pt x="173831" y="57412"/>
                    </a:cubicBezTo>
                    <a:cubicBezTo>
                      <a:pt x="163512" y="57809"/>
                      <a:pt x="155575" y="63365"/>
                      <a:pt x="145256" y="66937"/>
                    </a:cubicBezTo>
                    <a:cubicBezTo>
                      <a:pt x="134937" y="70509"/>
                      <a:pt x="123031" y="74477"/>
                      <a:pt x="111919" y="78843"/>
                    </a:cubicBezTo>
                    <a:cubicBezTo>
                      <a:pt x="100807" y="83209"/>
                      <a:pt x="90090" y="91147"/>
                      <a:pt x="78581" y="93131"/>
                    </a:cubicBezTo>
                    <a:cubicBezTo>
                      <a:pt x="67072" y="95115"/>
                      <a:pt x="53182" y="92733"/>
                      <a:pt x="42863" y="90749"/>
                    </a:cubicBezTo>
                    <a:cubicBezTo>
                      <a:pt x="32544" y="88765"/>
                      <a:pt x="23019" y="83208"/>
                      <a:pt x="16669" y="81224"/>
                    </a:cubicBezTo>
                    <a:cubicBezTo>
                      <a:pt x="10319" y="79240"/>
                      <a:pt x="7541" y="84002"/>
                      <a:pt x="4763" y="78843"/>
                    </a:cubicBezTo>
                    <a:cubicBezTo>
                      <a:pt x="1985" y="73684"/>
                      <a:pt x="794" y="58602"/>
                      <a:pt x="0" y="50268"/>
                    </a:cubicBezTo>
                    <a:cubicBezTo>
                      <a:pt x="-794" y="41934"/>
                      <a:pt x="-794" y="33996"/>
                      <a:pt x="0" y="28837"/>
                    </a:cubicBezTo>
                    <a:cubicBezTo>
                      <a:pt x="794" y="23678"/>
                      <a:pt x="2382" y="22090"/>
                      <a:pt x="4763" y="19312"/>
                    </a:cubicBezTo>
                    <a:cubicBezTo>
                      <a:pt x="7144" y="16534"/>
                      <a:pt x="5954" y="12962"/>
                      <a:pt x="14288" y="12168"/>
                    </a:cubicBezTo>
                    <a:cubicBezTo>
                      <a:pt x="22622" y="11374"/>
                      <a:pt x="40482" y="13358"/>
                      <a:pt x="54769" y="14549"/>
                    </a:cubicBezTo>
                    <a:cubicBezTo>
                      <a:pt x="69056" y="15740"/>
                      <a:pt x="81360" y="18915"/>
                      <a:pt x="100013" y="19312"/>
                    </a:cubicBezTo>
                    <a:cubicBezTo>
                      <a:pt x="118666" y="19709"/>
                      <a:pt x="148035" y="17328"/>
                      <a:pt x="166688" y="16931"/>
                    </a:cubicBezTo>
                    <a:cubicBezTo>
                      <a:pt x="185341" y="16534"/>
                      <a:pt x="198437" y="18122"/>
                      <a:pt x="211931" y="16931"/>
                    </a:cubicBezTo>
                    <a:cubicBezTo>
                      <a:pt x="225425" y="15740"/>
                      <a:pt x="237331" y="11375"/>
                      <a:pt x="247650" y="9787"/>
                    </a:cubicBezTo>
                    <a:cubicBezTo>
                      <a:pt x="257969" y="8200"/>
                      <a:pt x="299641" y="-5691"/>
                      <a:pt x="309563" y="2643"/>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442254" y="888165"/>
                <a:ext cx="159338" cy="57455"/>
              </a:xfrm>
              <a:custGeom>
                <a:avLst/>
                <a:gdLst>
                  <a:gd name="connsiteX0" fmla="*/ 82246 w 159338"/>
                  <a:gd name="connsiteY0" fmla="*/ 41 h 57455"/>
                  <a:gd name="connsiteX1" fmla="*/ 151302 w 159338"/>
                  <a:gd name="connsiteY1" fmla="*/ 30998 h 57455"/>
                  <a:gd name="connsiteX2" fmla="*/ 156065 w 159338"/>
                  <a:gd name="connsiteY2" fmla="*/ 45285 h 57455"/>
                  <a:gd name="connsiteX3" fmla="*/ 134634 w 159338"/>
                  <a:gd name="connsiteY3" fmla="*/ 52429 h 57455"/>
                  <a:gd name="connsiteX4" fmla="*/ 77484 w 159338"/>
                  <a:gd name="connsiteY4" fmla="*/ 57191 h 57455"/>
                  <a:gd name="connsiteX5" fmla="*/ 10809 w 159338"/>
                  <a:gd name="connsiteY5" fmla="*/ 54810 h 57455"/>
                  <a:gd name="connsiteX6" fmla="*/ 6046 w 159338"/>
                  <a:gd name="connsiteY6" fmla="*/ 38141 h 57455"/>
                  <a:gd name="connsiteX7" fmla="*/ 82246 w 159338"/>
                  <a:gd name="connsiteY7" fmla="*/ 41 h 5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338" h="57455">
                    <a:moveTo>
                      <a:pt x="82246" y="41"/>
                    </a:moveTo>
                    <a:cubicBezTo>
                      <a:pt x="106455" y="-1149"/>
                      <a:pt x="138999" y="23457"/>
                      <a:pt x="151302" y="30998"/>
                    </a:cubicBezTo>
                    <a:cubicBezTo>
                      <a:pt x="163605" y="38539"/>
                      <a:pt x="158843" y="41713"/>
                      <a:pt x="156065" y="45285"/>
                    </a:cubicBezTo>
                    <a:cubicBezTo>
                      <a:pt x="153287" y="48857"/>
                      <a:pt x="147731" y="50445"/>
                      <a:pt x="134634" y="52429"/>
                    </a:cubicBezTo>
                    <a:cubicBezTo>
                      <a:pt x="121537" y="54413"/>
                      <a:pt x="98121" y="56794"/>
                      <a:pt x="77484" y="57191"/>
                    </a:cubicBezTo>
                    <a:cubicBezTo>
                      <a:pt x="56847" y="57588"/>
                      <a:pt x="22715" y="57985"/>
                      <a:pt x="10809" y="54810"/>
                    </a:cubicBezTo>
                    <a:cubicBezTo>
                      <a:pt x="-1097" y="51635"/>
                      <a:pt x="-3876" y="44491"/>
                      <a:pt x="6046" y="38141"/>
                    </a:cubicBezTo>
                    <a:cubicBezTo>
                      <a:pt x="15968" y="31791"/>
                      <a:pt x="58037" y="1231"/>
                      <a:pt x="82246" y="41"/>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836341" y="804761"/>
                <a:ext cx="256312" cy="98779"/>
              </a:xfrm>
              <a:custGeom>
                <a:avLst/>
                <a:gdLst>
                  <a:gd name="connsiteX0" fmla="*/ 250134 w 256312"/>
                  <a:gd name="connsiteY0" fmla="*/ 2483 h 98779"/>
                  <a:gd name="connsiteX1" fmla="*/ 252515 w 256312"/>
                  <a:gd name="connsiteY1" fmla="*/ 62014 h 98779"/>
                  <a:gd name="connsiteX2" fmla="*/ 254897 w 256312"/>
                  <a:gd name="connsiteY2" fmla="*/ 78683 h 98779"/>
                  <a:gd name="connsiteX3" fmla="*/ 228703 w 256312"/>
                  <a:gd name="connsiteY3" fmla="*/ 88208 h 98779"/>
                  <a:gd name="connsiteX4" fmla="*/ 188222 w 256312"/>
                  <a:gd name="connsiteY4" fmla="*/ 85827 h 98779"/>
                  <a:gd name="connsiteX5" fmla="*/ 162028 w 256312"/>
                  <a:gd name="connsiteY5" fmla="*/ 73920 h 98779"/>
                  <a:gd name="connsiteX6" fmla="*/ 133453 w 256312"/>
                  <a:gd name="connsiteY6" fmla="*/ 76302 h 98779"/>
                  <a:gd name="connsiteX7" fmla="*/ 104878 w 256312"/>
                  <a:gd name="connsiteY7" fmla="*/ 88208 h 98779"/>
                  <a:gd name="connsiteX8" fmla="*/ 71540 w 256312"/>
                  <a:gd name="connsiteY8" fmla="*/ 97733 h 98779"/>
                  <a:gd name="connsiteX9" fmla="*/ 35822 w 256312"/>
                  <a:gd name="connsiteY9" fmla="*/ 97733 h 98779"/>
                  <a:gd name="connsiteX10" fmla="*/ 9628 w 256312"/>
                  <a:gd name="connsiteY10" fmla="*/ 90589 h 98779"/>
                  <a:gd name="connsiteX11" fmla="*/ 103 w 256312"/>
                  <a:gd name="connsiteY11" fmla="*/ 78683 h 98779"/>
                  <a:gd name="connsiteX12" fmla="*/ 4865 w 256312"/>
                  <a:gd name="connsiteY12" fmla="*/ 54870 h 98779"/>
                  <a:gd name="connsiteX13" fmla="*/ 9628 w 256312"/>
                  <a:gd name="connsiteY13" fmla="*/ 28677 h 98779"/>
                  <a:gd name="connsiteX14" fmla="*/ 9628 w 256312"/>
                  <a:gd name="connsiteY14" fmla="*/ 9627 h 98779"/>
                  <a:gd name="connsiteX15" fmla="*/ 33440 w 256312"/>
                  <a:gd name="connsiteY15" fmla="*/ 7245 h 98779"/>
                  <a:gd name="connsiteX16" fmla="*/ 73922 w 256312"/>
                  <a:gd name="connsiteY16" fmla="*/ 14389 h 98779"/>
                  <a:gd name="connsiteX17" fmla="*/ 128690 w 256312"/>
                  <a:gd name="connsiteY17" fmla="*/ 19152 h 98779"/>
                  <a:gd name="connsiteX18" fmla="*/ 166790 w 256312"/>
                  <a:gd name="connsiteY18" fmla="*/ 21533 h 98779"/>
                  <a:gd name="connsiteX19" fmla="*/ 188222 w 256312"/>
                  <a:gd name="connsiteY19" fmla="*/ 12008 h 98779"/>
                  <a:gd name="connsiteX20" fmla="*/ 250134 w 256312"/>
                  <a:gd name="connsiteY20" fmla="*/ 2483 h 9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312" h="98779">
                    <a:moveTo>
                      <a:pt x="250134" y="2483"/>
                    </a:moveTo>
                    <a:cubicBezTo>
                      <a:pt x="260849" y="10817"/>
                      <a:pt x="251721" y="49314"/>
                      <a:pt x="252515" y="62014"/>
                    </a:cubicBezTo>
                    <a:cubicBezTo>
                      <a:pt x="253309" y="74714"/>
                      <a:pt x="258866" y="74317"/>
                      <a:pt x="254897" y="78683"/>
                    </a:cubicBezTo>
                    <a:cubicBezTo>
                      <a:pt x="250928" y="83049"/>
                      <a:pt x="239815" y="87017"/>
                      <a:pt x="228703" y="88208"/>
                    </a:cubicBezTo>
                    <a:cubicBezTo>
                      <a:pt x="217590" y="89399"/>
                      <a:pt x="199334" y="88208"/>
                      <a:pt x="188222" y="85827"/>
                    </a:cubicBezTo>
                    <a:cubicBezTo>
                      <a:pt x="177110" y="83446"/>
                      <a:pt x="171156" y="75508"/>
                      <a:pt x="162028" y="73920"/>
                    </a:cubicBezTo>
                    <a:cubicBezTo>
                      <a:pt x="152900" y="72333"/>
                      <a:pt x="142978" y="73921"/>
                      <a:pt x="133453" y="76302"/>
                    </a:cubicBezTo>
                    <a:cubicBezTo>
                      <a:pt x="123928" y="78683"/>
                      <a:pt x="115197" y="84636"/>
                      <a:pt x="104878" y="88208"/>
                    </a:cubicBezTo>
                    <a:cubicBezTo>
                      <a:pt x="94559" y="91780"/>
                      <a:pt x="83049" y="96146"/>
                      <a:pt x="71540" y="97733"/>
                    </a:cubicBezTo>
                    <a:cubicBezTo>
                      <a:pt x="60031" y="99320"/>
                      <a:pt x="46141" y="98924"/>
                      <a:pt x="35822" y="97733"/>
                    </a:cubicBezTo>
                    <a:cubicBezTo>
                      <a:pt x="25503" y="96542"/>
                      <a:pt x="15581" y="93764"/>
                      <a:pt x="9628" y="90589"/>
                    </a:cubicBezTo>
                    <a:cubicBezTo>
                      <a:pt x="3675" y="87414"/>
                      <a:pt x="897" y="84636"/>
                      <a:pt x="103" y="78683"/>
                    </a:cubicBezTo>
                    <a:cubicBezTo>
                      <a:pt x="-691" y="72730"/>
                      <a:pt x="3278" y="63204"/>
                      <a:pt x="4865" y="54870"/>
                    </a:cubicBezTo>
                    <a:cubicBezTo>
                      <a:pt x="6452" y="46536"/>
                      <a:pt x="8834" y="36217"/>
                      <a:pt x="9628" y="28677"/>
                    </a:cubicBezTo>
                    <a:cubicBezTo>
                      <a:pt x="10422" y="21137"/>
                      <a:pt x="5660" y="13199"/>
                      <a:pt x="9628" y="9627"/>
                    </a:cubicBezTo>
                    <a:cubicBezTo>
                      <a:pt x="13596" y="6055"/>
                      <a:pt x="22724" y="6451"/>
                      <a:pt x="33440" y="7245"/>
                    </a:cubicBezTo>
                    <a:cubicBezTo>
                      <a:pt x="44156" y="8039"/>
                      <a:pt x="58047" y="12405"/>
                      <a:pt x="73922" y="14389"/>
                    </a:cubicBezTo>
                    <a:cubicBezTo>
                      <a:pt x="89797" y="16373"/>
                      <a:pt x="113212" y="17961"/>
                      <a:pt x="128690" y="19152"/>
                    </a:cubicBezTo>
                    <a:cubicBezTo>
                      <a:pt x="144168" y="20343"/>
                      <a:pt x="156868" y="22724"/>
                      <a:pt x="166790" y="21533"/>
                    </a:cubicBezTo>
                    <a:cubicBezTo>
                      <a:pt x="176712" y="20342"/>
                      <a:pt x="181475" y="14786"/>
                      <a:pt x="188222" y="12008"/>
                    </a:cubicBezTo>
                    <a:cubicBezTo>
                      <a:pt x="194969" y="9230"/>
                      <a:pt x="239419" y="-5851"/>
                      <a:pt x="250134" y="2483"/>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755569" y="881019"/>
                <a:ext cx="117957" cy="36136"/>
              </a:xfrm>
              <a:custGeom>
                <a:avLst/>
                <a:gdLst>
                  <a:gd name="connsiteX0" fmla="*/ 71350 w 117957"/>
                  <a:gd name="connsiteY0" fmla="*/ 44 h 36136"/>
                  <a:gd name="connsiteX1" fmla="*/ 116594 w 117957"/>
                  <a:gd name="connsiteY1" fmla="*/ 33381 h 36136"/>
                  <a:gd name="connsiteX2" fmla="*/ 18962 w 117957"/>
                  <a:gd name="connsiteY2" fmla="*/ 33381 h 36136"/>
                  <a:gd name="connsiteX3" fmla="*/ 4675 w 117957"/>
                  <a:gd name="connsiteY3" fmla="*/ 26237 h 36136"/>
                  <a:gd name="connsiteX4" fmla="*/ 71350 w 117957"/>
                  <a:gd name="connsiteY4" fmla="*/ 44 h 36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7" h="36136">
                    <a:moveTo>
                      <a:pt x="71350" y="44"/>
                    </a:moveTo>
                    <a:cubicBezTo>
                      <a:pt x="90003" y="1235"/>
                      <a:pt x="125325" y="27825"/>
                      <a:pt x="116594" y="33381"/>
                    </a:cubicBezTo>
                    <a:cubicBezTo>
                      <a:pt x="107863" y="38937"/>
                      <a:pt x="37615" y="34572"/>
                      <a:pt x="18962" y="33381"/>
                    </a:cubicBezTo>
                    <a:cubicBezTo>
                      <a:pt x="309" y="32190"/>
                      <a:pt x="-4850" y="30603"/>
                      <a:pt x="4675" y="26237"/>
                    </a:cubicBezTo>
                    <a:cubicBezTo>
                      <a:pt x="14200" y="21871"/>
                      <a:pt x="52697" y="-1147"/>
                      <a:pt x="71350" y="44"/>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6035261" y="875917"/>
                <a:ext cx="141333" cy="38696"/>
              </a:xfrm>
              <a:custGeom>
                <a:avLst/>
                <a:gdLst>
                  <a:gd name="connsiteX0" fmla="*/ 65502 w 141333"/>
                  <a:gd name="connsiteY0" fmla="*/ 383 h 38696"/>
                  <a:gd name="connsiteX1" fmla="*/ 129795 w 141333"/>
                  <a:gd name="connsiteY1" fmla="*/ 14671 h 38696"/>
                  <a:gd name="connsiteX2" fmla="*/ 129795 w 141333"/>
                  <a:gd name="connsiteY2" fmla="*/ 24196 h 38696"/>
                  <a:gd name="connsiteX3" fmla="*/ 13114 w 141333"/>
                  <a:gd name="connsiteY3" fmla="*/ 38483 h 38696"/>
                  <a:gd name="connsiteX4" fmla="*/ 8352 w 141333"/>
                  <a:gd name="connsiteY4" fmla="*/ 31339 h 38696"/>
                  <a:gd name="connsiteX5" fmla="*/ 65502 w 141333"/>
                  <a:gd name="connsiteY5" fmla="*/ 383 h 3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333" h="38696">
                    <a:moveTo>
                      <a:pt x="65502" y="383"/>
                    </a:moveTo>
                    <a:cubicBezTo>
                      <a:pt x="85743" y="-2395"/>
                      <a:pt x="119080" y="10702"/>
                      <a:pt x="129795" y="14671"/>
                    </a:cubicBezTo>
                    <a:cubicBezTo>
                      <a:pt x="140510" y="18640"/>
                      <a:pt x="149242" y="20227"/>
                      <a:pt x="129795" y="24196"/>
                    </a:cubicBezTo>
                    <a:cubicBezTo>
                      <a:pt x="110348" y="28165"/>
                      <a:pt x="33354" y="37293"/>
                      <a:pt x="13114" y="38483"/>
                    </a:cubicBezTo>
                    <a:cubicBezTo>
                      <a:pt x="-7126" y="39673"/>
                      <a:pt x="18" y="35705"/>
                      <a:pt x="8352" y="31339"/>
                    </a:cubicBezTo>
                    <a:cubicBezTo>
                      <a:pt x="16686" y="26973"/>
                      <a:pt x="45261" y="3161"/>
                      <a:pt x="65502" y="383"/>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091020" y="787506"/>
                <a:ext cx="283947" cy="92677"/>
              </a:xfrm>
              <a:custGeom>
                <a:avLst/>
                <a:gdLst>
                  <a:gd name="connsiteX0" fmla="*/ 174049 w 283947"/>
                  <a:gd name="connsiteY0" fmla="*/ 26882 h 92677"/>
                  <a:gd name="connsiteX1" fmla="*/ 238343 w 283947"/>
                  <a:gd name="connsiteY1" fmla="*/ 19738 h 92677"/>
                  <a:gd name="connsiteX2" fmla="*/ 255011 w 283947"/>
                  <a:gd name="connsiteY2" fmla="*/ 10213 h 92677"/>
                  <a:gd name="connsiteX3" fmla="*/ 266918 w 283947"/>
                  <a:gd name="connsiteY3" fmla="*/ 3069 h 92677"/>
                  <a:gd name="connsiteX4" fmla="*/ 281205 w 283947"/>
                  <a:gd name="connsiteY4" fmla="*/ 688 h 92677"/>
                  <a:gd name="connsiteX5" fmla="*/ 283586 w 283947"/>
                  <a:gd name="connsiteY5" fmla="*/ 14975 h 92677"/>
                  <a:gd name="connsiteX6" fmla="*/ 276443 w 283947"/>
                  <a:gd name="connsiteY6" fmla="*/ 36407 h 92677"/>
                  <a:gd name="connsiteX7" fmla="*/ 276443 w 283947"/>
                  <a:gd name="connsiteY7" fmla="*/ 76888 h 92677"/>
                  <a:gd name="connsiteX8" fmla="*/ 269299 w 283947"/>
                  <a:gd name="connsiteY8" fmla="*/ 91175 h 92677"/>
                  <a:gd name="connsiteX9" fmla="*/ 243105 w 283947"/>
                  <a:gd name="connsiteY9" fmla="*/ 91175 h 92677"/>
                  <a:gd name="connsiteX10" fmla="*/ 205005 w 283947"/>
                  <a:gd name="connsiteY10" fmla="*/ 81650 h 92677"/>
                  <a:gd name="connsiteX11" fmla="*/ 159761 w 283947"/>
                  <a:gd name="connsiteY11" fmla="*/ 81650 h 92677"/>
                  <a:gd name="connsiteX12" fmla="*/ 114518 w 283947"/>
                  <a:gd name="connsiteY12" fmla="*/ 84032 h 92677"/>
                  <a:gd name="connsiteX13" fmla="*/ 69274 w 283947"/>
                  <a:gd name="connsiteY13" fmla="*/ 86413 h 92677"/>
                  <a:gd name="connsiteX14" fmla="*/ 33555 w 283947"/>
                  <a:gd name="connsiteY14" fmla="*/ 88794 h 92677"/>
                  <a:gd name="connsiteX15" fmla="*/ 16886 w 283947"/>
                  <a:gd name="connsiteY15" fmla="*/ 86413 h 92677"/>
                  <a:gd name="connsiteX16" fmla="*/ 9743 w 283947"/>
                  <a:gd name="connsiteY16" fmla="*/ 76888 h 92677"/>
                  <a:gd name="connsiteX17" fmla="*/ 7361 w 283947"/>
                  <a:gd name="connsiteY17" fmla="*/ 57838 h 92677"/>
                  <a:gd name="connsiteX18" fmla="*/ 7361 w 283947"/>
                  <a:gd name="connsiteY18" fmla="*/ 36407 h 92677"/>
                  <a:gd name="connsiteX19" fmla="*/ 218 w 283947"/>
                  <a:gd name="connsiteY19" fmla="*/ 14975 h 92677"/>
                  <a:gd name="connsiteX20" fmla="*/ 16886 w 283947"/>
                  <a:gd name="connsiteY20" fmla="*/ 10213 h 92677"/>
                  <a:gd name="connsiteX21" fmla="*/ 50224 w 283947"/>
                  <a:gd name="connsiteY21" fmla="*/ 22119 h 92677"/>
                  <a:gd name="connsiteX22" fmla="*/ 102611 w 283947"/>
                  <a:gd name="connsiteY22" fmla="*/ 34025 h 92677"/>
                  <a:gd name="connsiteX23" fmla="*/ 174049 w 283947"/>
                  <a:gd name="connsiteY23" fmla="*/ 26882 h 9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947" h="92677">
                    <a:moveTo>
                      <a:pt x="174049" y="26882"/>
                    </a:moveTo>
                    <a:cubicBezTo>
                      <a:pt x="196671" y="24501"/>
                      <a:pt x="224849" y="22516"/>
                      <a:pt x="238343" y="19738"/>
                    </a:cubicBezTo>
                    <a:cubicBezTo>
                      <a:pt x="251837" y="16960"/>
                      <a:pt x="250249" y="12991"/>
                      <a:pt x="255011" y="10213"/>
                    </a:cubicBezTo>
                    <a:cubicBezTo>
                      <a:pt x="259774" y="7435"/>
                      <a:pt x="262552" y="4656"/>
                      <a:pt x="266918" y="3069"/>
                    </a:cubicBezTo>
                    <a:cubicBezTo>
                      <a:pt x="271284" y="1482"/>
                      <a:pt x="278427" y="-1296"/>
                      <a:pt x="281205" y="688"/>
                    </a:cubicBezTo>
                    <a:cubicBezTo>
                      <a:pt x="283983" y="2672"/>
                      <a:pt x="284380" y="9022"/>
                      <a:pt x="283586" y="14975"/>
                    </a:cubicBezTo>
                    <a:cubicBezTo>
                      <a:pt x="282792" y="20928"/>
                      <a:pt x="277634" y="26088"/>
                      <a:pt x="276443" y="36407"/>
                    </a:cubicBezTo>
                    <a:cubicBezTo>
                      <a:pt x="275253" y="46726"/>
                      <a:pt x="277634" y="67760"/>
                      <a:pt x="276443" y="76888"/>
                    </a:cubicBezTo>
                    <a:cubicBezTo>
                      <a:pt x="275252" y="86016"/>
                      <a:pt x="274855" y="88794"/>
                      <a:pt x="269299" y="91175"/>
                    </a:cubicBezTo>
                    <a:cubicBezTo>
                      <a:pt x="263743" y="93556"/>
                      <a:pt x="253821" y="92762"/>
                      <a:pt x="243105" y="91175"/>
                    </a:cubicBezTo>
                    <a:cubicBezTo>
                      <a:pt x="232389" y="89588"/>
                      <a:pt x="218896" y="83238"/>
                      <a:pt x="205005" y="81650"/>
                    </a:cubicBezTo>
                    <a:cubicBezTo>
                      <a:pt x="191114" y="80062"/>
                      <a:pt x="174842" y="81253"/>
                      <a:pt x="159761" y="81650"/>
                    </a:cubicBezTo>
                    <a:cubicBezTo>
                      <a:pt x="144680" y="82047"/>
                      <a:pt x="114518" y="84032"/>
                      <a:pt x="114518" y="84032"/>
                    </a:cubicBezTo>
                    <a:lnTo>
                      <a:pt x="69274" y="86413"/>
                    </a:lnTo>
                    <a:cubicBezTo>
                      <a:pt x="55780" y="87207"/>
                      <a:pt x="42286" y="88794"/>
                      <a:pt x="33555" y="88794"/>
                    </a:cubicBezTo>
                    <a:cubicBezTo>
                      <a:pt x="24824" y="88794"/>
                      <a:pt x="20855" y="88397"/>
                      <a:pt x="16886" y="86413"/>
                    </a:cubicBezTo>
                    <a:cubicBezTo>
                      <a:pt x="12917" y="84429"/>
                      <a:pt x="11330" y="81650"/>
                      <a:pt x="9743" y="76888"/>
                    </a:cubicBezTo>
                    <a:cubicBezTo>
                      <a:pt x="8156" y="72126"/>
                      <a:pt x="7758" y="64585"/>
                      <a:pt x="7361" y="57838"/>
                    </a:cubicBezTo>
                    <a:cubicBezTo>
                      <a:pt x="6964" y="51091"/>
                      <a:pt x="8551" y="43551"/>
                      <a:pt x="7361" y="36407"/>
                    </a:cubicBezTo>
                    <a:cubicBezTo>
                      <a:pt x="6171" y="29263"/>
                      <a:pt x="-1369" y="19341"/>
                      <a:pt x="218" y="14975"/>
                    </a:cubicBezTo>
                    <a:cubicBezTo>
                      <a:pt x="1805" y="10609"/>
                      <a:pt x="8552" y="9022"/>
                      <a:pt x="16886" y="10213"/>
                    </a:cubicBezTo>
                    <a:cubicBezTo>
                      <a:pt x="25220" y="11404"/>
                      <a:pt x="35937" y="18150"/>
                      <a:pt x="50224" y="22119"/>
                    </a:cubicBezTo>
                    <a:cubicBezTo>
                      <a:pt x="64511" y="26088"/>
                      <a:pt x="86339" y="32041"/>
                      <a:pt x="102611" y="34025"/>
                    </a:cubicBezTo>
                    <a:cubicBezTo>
                      <a:pt x="118883" y="36009"/>
                      <a:pt x="151427" y="29263"/>
                      <a:pt x="174049" y="26882"/>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6367281" y="782613"/>
                <a:ext cx="207350" cy="98650"/>
              </a:xfrm>
              <a:custGeom>
                <a:avLst/>
                <a:gdLst>
                  <a:gd name="connsiteX0" fmla="*/ 114482 w 207350"/>
                  <a:gd name="connsiteY0" fmla="*/ 12725 h 98650"/>
                  <a:gd name="connsiteX1" fmla="*/ 183538 w 207350"/>
                  <a:gd name="connsiteY1" fmla="*/ 10343 h 98650"/>
                  <a:gd name="connsiteX2" fmla="*/ 200207 w 207350"/>
                  <a:gd name="connsiteY2" fmla="*/ 818 h 98650"/>
                  <a:gd name="connsiteX3" fmla="*/ 207350 w 207350"/>
                  <a:gd name="connsiteY3" fmla="*/ 3200 h 98650"/>
                  <a:gd name="connsiteX4" fmla="*/ 200207 w 207350"/>
                  <a:gd name="connsiteY4" fmla="*/ 24631 h 98650"/>
                  <a:gd name="connsiteX5" fmla="*/ 195444 w 207350"/>
                  <a:gd name="connsiteY5" fmla="*/ 57968 h 98650"/>
                  <a:gd name="connsiteX6" fmla="*/ 190682 w 207350"/>
                  <a:gd name="connsiteY6" fmla="*/ 67493 h 98650"/>
                  <a:gd name="connsiteX7" fmla="*/ 159725 w 207350"/>
                  <a:gd name="connsiteY7" fmla="*/ 67493 h 98650"/>
                  <a:gd name="connsiteX8" fmla="*/ 140675 w 207350"/>
                  <a:gd name="connsiteY8" fmla="*/ 65112 h 98650"/>
                  <a:gd name="connsiteX9" fmla="*/ 109719 w 207350"/>
                  <a:gd name="connsiteY9" fmla="*/ 65112 h 98650"/>
                  <a:gd name="connsiteX10" fmla="*/ 81144 w 207350"/>
                  <a:gd name="connsiteY10" fmla="*/ 69875 h 98650"/>
                  <a:gd name="connsiteX11" fmla="*/ 50188 w 207350"/>
                  <a:gd name="connsiteY11" fmla="*/ 81781 h 98650"/>
                  <a:gd name="connsiteX12" fmla="*/ 16850 w 207350"/>
                  <a:gd name="connsiteY12" fmla="*/ 96068 h 98650"/>
                  <a:gd name="connsiteX13" fmla="*/ 7325 w 207350"/>
                  <a:gd name="connsiteY13" fmla="*/ 96068 h 98650"/>
                  <a:gd name="connsiteX14" fmla="*/ 182 w 207350"/>
                  <a:gd name="connsiteY14" fmla="*/ 69875 h 98650"/>
                  <a:gd name="connsiteX15" fmla="*/ 2563 w 207350"/>
                  <a:gd name="connsiteY15" fmla="*/ 43681 h 98650"/>
                  <a:gd name="connsiteX16" fmla="*/ 7325 w 207350"/>
                  <a:gd name="connsiteY16" fmla="*/ 22250 h 98650"/>
                  <a:gd name="connsiteX17" fmla="*/ 9707 w 207350"/>
                  <a:gd name="connsiteY17" fmla="*/ 10343 h 98650"/>
                  <a:gd name="connsiteX18" fmla="*/ 28757 w 207350"/>
                  <a:gd name="connsiteY18" fmla="*/ 10343 h 98650"/>
                  <a:gd name="connsiteX19" fmla="*/ 47807 w 207350"/>
                  <a:gd name="connsiteY19" fmla="*/ 15106 h 98650"/>
                  <a:gd name="connsiteX20" fmla="*/ 114482 w 207350"/>
                  <a:gd name="connsiteY20" fmla="*/ 12725 h 9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350" h="98650">
                    <a:moveTo>
                      <a:pt x="114482" y="12725"/>
                    </a:moveTo>
                    <a:cubicBezTo>
                      <a:pt x="137104" y="11931"/>
                      <a:pt x="169251" y="12327"/>
                      <a:pt x="183538" y="10343"/>
                    </a:cubicBezTo>
                    <a:cubicBezTo>
                      <a:pt x="197825" y="8359"/>
                      <a:pt x="196238" y="2008"/>
                      <a:pt x="200207" y="818"/>
                    </a:cubicBezTo>
                    <a:cubicBezTo>
                      <a:pt x="204176" y="-372"/>
                      <a:pt x="207350" y="-769"/>
                      <a:pt x="207350" y="3200"/>
                    </a:cubicBezTo>
                    <a:cubicBezTo>
                      <a:pt x="207350" y="7169"/>
                      <a:pt x="202191" y="15503"/>
                      <a:pt x="200207" y="24631"/>
                    </a:cubicBezTo>
                    <a:cubicBezTo>
                      <a:pt x="198223" y="33759"/>
                      <a:pt x="197032" y="50824"/>
                      <a:pt x="195444" y="57968"/>
                    </a:cubicBezTo>
                    <a:cubicBezTo>
                      <a:pt x="193857" y="65112"/>
                      <a:pt x="196635" y="65906"/>
                      <a:pt x="190682" y="67493"/>
                    </a:cubicBezTo>
                    <a:cubicBezTo>
                      <a:pt x="184729" y="69081"/>
                      <a:pt x="168059" y="67890"/>
                      <a:pt x="159725" y="67493"/>
                    </a:cubicBezTo>
                    <a:cubicBezTo>
                      <a:pt x="151391" y="67096"/>
                      <a:pt x="149009" y="65509"/>
                      <a:pt x="140675" y="65112"/>
                    </a:cubicBezTo>
                    <a:cubicBezTo>
                      <a:pt x="132341" y="64715"/>
                      <a:pt x="119641" y="64318"/>
                      <a:pt x="109719" y="65112"/>
                    </a:cubicBezTo>
                    <a:cubicBezTo>
                      <a:pt x="99797" y="65906"/>
                      <a:pt x="91066" y="67097"/>
                      <a:pt x="81144" y="69875"/>
                    </a:cubicBezTo>
                    <a:cubicBezTo>
                      <a:pt x="71222" y="72653"/>
                      <a:pt x="60904" y="77416"/>
                      <a:pt x="50188" y="81781"/>
                    </a:cubicBezTo>
                    <a:cubicBezTo>
                      <a:pt x="39472" y="86146"/>
                      <a:pt x="23994" y="93687"/>
                      <a:pt x="16850" y="96068"/>
                    </a:cubicBezTo>
                    <a:cubicBezTo>
                      <a:pt x="9706" y="98449"/>
                      <a:pt x="10103" y="100433"/>
                      <a:pt x="7325" y="96068"/>
                    </a:cubicBezTo>
                    <a:cubicBezTo>
                      <a:pt x="4547" y="91703"/>
                      <a:pt x="976" y="78606"/>
                      <a:pt x="182" y="69875"/>
                    </a:cubicBezTo>
                    <a:cubicBezTo>
                      <a:pt x="-612" y="61144"/>
                      <a:pt x="1373" y="51618"/>
                      <a:pt x="2563" y="43681"/>
                    </a:cubicBezTo>
                    <a:cubicBezTo>
                      <a:pt x="3753" y="35744"/>
                      <a:pt x="6134" y="27806"/>
                      <a:pt x="7325" y="22250"/>
                    </a:cubicBezTo>
                    <a:cubicBezTo>
                      <a:pt x="8516" y="16694"/>
                      <a:pt x="6135" y="12327"/>
                      <a:pt x="9707" y="10343"/>
                    </a:cubicBezTo>
                    <a:cubicBezTo>
                      <a:pt x="13279" y="8359"/>
                      <a:pt x="22407" y="9549"/>
                      <a:pt x="28757" y="10343"/>
                    </a:cubicBezTo>
                    <a:cubicBezTo>
                      <a:pt x="35107" y="11137"/>
                      <a:pt x="38679" y="13122"/>
                      <a:pt x="47807" y="15106"/>
                    </a:cubicBezTo>
                    <a:cubicBezTo>
                      <a:pt x="56935" y="17090"/>
                      <a:pt x="91860" y="13519"/>
                      <a:pt x="114482" y="12725"/>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558842" y="783328"/>
                <a:ext cx="198430" cy="71541"/>
              </a:xfrm>
              <a:custGeom>
                <a:avLst/>
                <a:gdLst>
                  <a:gd name="connsiteX0" fmla="*/ 99133 w 198430"/>
                  <a:gd name="connsiteY0" fmla="*/ 12010 h 71541"/>
                  <a:gd name="connsiteX1" fmla="*/ 165808 w 198430"/>
                  <a:gd name="connsiteY1" fmla="*/ 4866 h 71541"/>
                  <a:gd name="connsiteX2" fmla="*/ 180096 w 198430"/>
                  <a:gd name="connsiteY2" fmla="*/ 2485 h 71541"/>
                  <a:gd name="connsiteX3" fmla="*/ 196764 w 198430"/>
                  <a:gd name="connsiteY3" fmla="*/ 12010 h 71541"/>
                  <a:gd name="connsiteX4" fmla="*/ 196764 w 198430"/>
                  <a:gd name="connsiteY4" fmla="*/ 19153 h 71541"/>
                  <a:gd name="connsiteX5" fmla="*/ 187239 w 198430"/>
                  <a:gd name="connsiteY5" fmla="*/ 35822 h 71541"/>
                  <a:gd name="connsiteX6" fmla="*/ 187239 w 198430"/>
                  <a:gd name="connsiteY6" fmla="*/ 59635 h 71541"/>
                  <a:gd name="connsiteX7" fmla="*/ 184858 w 198430"/>
                  <a:gd name="connsiteY7" fmla="*/ 69160 h 71541"/>
                  <a:gd name="connsiteX8" fmla="*/ 158664 w 198430"/>
                  <a:gd name="connsiteY8" fmla="*/ 64397 h 71541"/>
                  <a:gd name="connsiteX9" fmla="*/ 120564 w 198430"/>
                  <a:gd name="connsiteY9" fmla="*/ 62016 h 71541"/>
                  <a:gd name="connsiteX10" fmla="*/ 72939 w 198430"/>
                  <a:gd name="connsiteY10" fmla="*/ 62016 h 71541"/>
                  <a:gd name="connsiteX11" fmla="*/ 46746 w 198430"/>
                  <a:gd name="connsiteY11" fmla="*/ 64397 h 71541"/>
                  <a:gd name="connsiteX12" fmla="*/ 15789 w 198430"/>
                  <a:gd name="connsiteY12" fmla="*/ 71541 h 71541"/>
                  <a:gd name="connsiteX13" fmla="*/ 1502 w 198430"/>
                  <a:gd name="connsiteY13" fmla="*/ 64397 h 71541"/>
                  <a:gd name="connsiteX14" fmla="*/ 1502 w 198430"/>
                  <a:gd name="connsiteY14" fmla="*/ 47728 h 71541"/>
                  <a:gd name="connsiteX15" fmla="*/ 11027 w 198430"/>
                  <a:gd name="connsiteY15" fmla="*/ 23916 h 71541"/>
                  <a:gd name="connsiteX16" fmla="*/ 15789 w 198430"/>
                  <a:gd name="connsiteY16" fmla="*/ 9628 h 71541"/>
                  <a:gd name="connsiteX17" fmla="*/ 25314 w 198430"/>
                  <a:gd name="connsiteY17" fmla="*/ 103 h 71541"/>
                  <a:gd name="connsiteX18" fmla="*/ 46746 w 198430"/>
                  <a:gd name="connsiteY18" fmla="*/ 4866 h 71541"/>
                  <a:gd name="connsiteX19" fmla="*/ 99133 w 198430"/>
                  <a:gd name="connsiteY19" fmla="*/ 12010 h 7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430" h="71541">
                    <a:moveTo>
                      <a:pt x="99133" y="12010"/>
                    </a:moveTo>
                    <a:cubicBezTo>
                      <a:pt x="118977" y="12010"/>
                      <a:pt x="152314" y="6453"/>
                      <a:pt x="165808" y="4866"/>
                    </a:cubicBezTo>
                    <a:cubicBezTo>
                      <a:pt x="179302" y="3279"/>
                      <a:pt x="174937" y="1294"/>
                      <a:pt x="180096" y="2485"/>
                    </a:cubicBezTo>
                    <a:cubicBezTo>
                      <a:pt x="185255" y="3676"/>
                      <a:pt x="193986" y="9232"/>
                      <a:pt x="196764" y="12010"/>
                    </a:cubicBezTo>
                    <a:cubicBezTo>
                      <a:pt x="199542" y="14788"/>
                      <a:pt x="198351" y="15184"/>
                      <a:pt x="196764" y="19153"/>
                    </a:cubicBezTo>
                    <a:cubicBezTo>
                      <a:pt x="195177" y="23122"/>
                      <a:pt x="188827" y="29075"/>
                      <a:pt x="187239" y="35822"/>
                    </a:cubicBezTo>
                    <a:cubicBezTo>
                      <a:pt x="185652" y="42569"/>
                      <a:pt x="187636" y="54079"/>
                      <a:pt x="187239" y="59635"/>
                    </a:cubicBezTo>
                    <a:cubicBezTo>
                      <a:pt x="186842" y="65191"/>
                      <a:pt x="189620" y="68366"/>
                      <a:pt x="184858" y="69160"/>
                    </a:cubicBezTo>
                    <a:cubicBezTo>
                      <a:pt x="180096" y="69954"/>
                      <a:pt x="169379" y="65588"/>
                      <a:pt x="158664" y="64397"/>
                    </a:cubicBezTo>
                    <a:cubicBezTo>
                      <a:pt x="147949" y="63206"/>
                      <a:pt x="134851" y="62413"/>
                      <a:pt x="120564" y="62016"/>
                    </a:cubicBezTo>
                    <a:cubicBezTo>
                      <a:pt x="106277" y="61619"/>
                      <a:pt x="85242" y="61619"/>
                      <a:pt x="72939" y="62016"/>
                    </a:cubicBezTo>
                    <a:cubicBezTo>
                      <a:pt x="60636" y="62413"/>
                      <a:pt x="56271" y="62810"/>
                      <a:pt x="46746" y="64397"/>
                    </a:cubicBezTo>
                    <a:cubicBezTo>
                      <a:pt x="37221" y="65985"/>
                      <a:pt x="23330" y="71541"/>
                      <a:pt x="15789" y="71541"/>
                    </a:cubicBezTo>
                    <a:cubicBezTo>
                      <a:pt x="8248" y="71541"/>
                      <a:pt x="3883" y="68366"/>
                      <a:pt x="1502" y="64397"/>
                    </a:cubicBezTo>
                    <a:cubicBezTo>
                      <a:pt x="-879" y="60428"/>
                      <a:pt x="-86" y="54475"/>
                      <a:pt x="1502" y="47728"/>
                    </a:cubicBezTo>
                    <a:cubicBezTo>
                      <a:pt x="3089" y="40981"/>
                      <a:pt x="8646" y="30266"/>
                      <a:pt x="11027" y="23916"/>
                    </a:cubicBezTo>
                    <a:cubicBezTo>
                      <a:pt x="13408" y="17566"/>
                      <a:pt x="13408" y="13597"/>
                      <a:pt x="15789" y="9628"/>
                    </a:cubicBezTo>
                    <a:cubicBezTo>
                      <a:pt x="18170" y="5659"/>
                      <a:pt x="20154" y="897"/>
                      <a:pt x="25314" y="103"/>
                    </a:cubicBezTo>
                    <a:cubicBezTo>
                      <a:pt x="30473" y="-691"/>
                      <a:pt x="39999" y="3278"/>
                      <a:pt x="46746" y="4866"/>
                    </a:cubicBezTo>
                    <a:cubicBezTo>
                      <a:pt x="53493" y="6453"/>
                      <a:pt x="79289" y="12010"/>
                      <a:pt x="99133" y="12010"/>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6745899" y="777702"/>
                <a:ext cx="216876" cy="75415"/>
              </a:xfrm>
              <a:custGeom>
                <a:avLst/>
                <a:gdLst>
                  <a:gd name="connsiteX0" fmla="*/ 71620 w 216876"/>
                  <a:gd name="connsiteY0" fmla="*/ 15254 h 75415"/>
                  <a:gd name="connsiteX1" fmla="*/ 147820 w 216876"/>
                  <a:gd name="connsiteY1" fmla="*/ 12873 h 75415"/>
                  <a:gd name="connsiteX2" fmla="*/ 169251 w 216876"/>
                  <a:gd name="connsiteY2" fmla="*/ 8111 h 75415"/>
                  <a:gd name="connsiteX3" fmla="*/ 185920 w 216876"/>
                  <a:gd name="connsiteY3" fmla="*/ 3348 h 75415"/>
                  <a:gd name="connsiteX4" fmla="*/ 200207 w 216876"/>
                  <a:gd name="connsiteY4" fmla="*/ 967 h 75415"/>
                  <a:gd name="connsiteX5" fmla="*/ 212114 w 216876"/>
                  <a:gd name="connsiteY5" fmla="*/ 20017 h 75415"/>
                  <a:gd name="connsiteX6" fmla="*/ 216876 w 216876"/>
                  <a:gd name="connsiteY6" fmla="*/ 39067 h 75415"/>
                  <a:gd name="connsiteX7" fmla="*/ 212114 w 216876"/>
                  <a:gd name="connsiteY7" fmla="*/ 55736 h 75415"/>
                  <a:gd name="connsiteX8" fmla="*/ 200207 w 216876"/>
                  <a:gd name="connsiteY8" fmla="*/ 65261 h 75415"/>
                  <a:gd name="connsiteX9" fmla="*/ 183539 w 216876"/>
                  <a:gd name="connsiteY9" fmla="*/ 70023 h 75415"/>
                  <a:gd name="connsiteX10" fmla="*/ 159726 w 216876"/>
                  <a:gd name="connsiteY10" fmla="*/ 65261 h 75415"/>
                  <a:gd name="connsiteX11" fmla="*/ 143057 w 216876"/>
                  <a:gd name="connsiteY11" fmla="*/ 62879 h 75415"/>
                  <a:gd name="connsiteX12" fmla="*/ 121626 w 216876"/>
                  <a:gd name="connsiteY12" fmla="*/ 58117 h 75415"/>
                  <a:gd name="connsiteX13" fmla="*/ 88289 w 216876"/>
                  <a:gd name="connsiteY13" fmla="*/ 65261 h 75415"/>
                  <a:gd name="connsiteX14" fmla="*/ 62095 w 216876"/>
                  <a:gd name="connsiteY14" fmla="*/ 72404 h 75415"/>
                  <a:gd name="connsiteX15" fmla="*/ 38282 w 216876"/>
                  <a:gd name="connsiteY15" fmla="*/ 74786 h 75415"/>
                  <a:gd name="connsiteX16" fmla="*/ 16851 w 216876"/>
                  <a:gd name="connsiteY16" fmla="*/ 74786 h 75415"/>
                  <a:gd name="connsiteX17" fmla="*/ 7326 w 216876"/>
                  <a:gd name="connsiteY17" fmla="*/ 67642 h 75415"/>
                  <a:gd name="connsiteX18" fmla="*/ 2564 w 216876"/>
                  <a:gd name="connsiteY18" fmla="*/ 55736 h 75415"/>
                  <a:gd name="connsiteX19" fmla="*/ 182 w 216876"/>
                  <a:gd name="connsiteY19" fmla="*/ 41448 h 75415"/>
                  <a:gd name="connsiteX20" fmla="*/ 7326 w 216876"/>
                  <a:gd name="connsiteY20" fmla="*/ 22398 h 75415"/>
                  <a:gd name="connsiteX21" fmla="*/ 19232 w 216876"/>
                  <a:gd name="connsiteY21" fmla="*/ 12873 h 75415"/>
                  <a:gd name="connsiteX22" fmla="*/ 71620 w 216876"/>
                  <a:gd name="connsiteY22" fmla="*/ 15254 h 7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76" h="75415">
                    <a:moveTo>
                      <a:pt x="71620" y="15254"/>
                    </a:moveTo>
                    <a:cubicBezTo>
                      <a:pt x="93051" y="15254"/>
                      <a:pt x="131548" y="14063"/>
                      <a:pt x="147820" y="12873"/>
                    </a:cubicBezTo>
                    <a:cubicBezTo>
                      <a:pt x="164092" y="11683"/>
                      <a:pt x="162901" y="9698"/>
                      <a:pt x="169251" y="8111"/>
                    </a:cubicBezTo>
                    <a:cubicBezTo>
                      <a:pt x="175601" y="6523"/>
                      <a:pt x="180761" y="4539"/>
                      <a:pt x="185920" y="3348"/>
                    </a:cubicBezTo>
                    <a:cubicBezTo>
                      <a:pt x="191079" y="2157"/>
                      <a:pt x="195841" y="-1811"/>
                      <a:pt x="200207" y="967"/>
                    </a:cubicBezTo>
                    <a:cubicBezTo>
                      <a:pt x="204573" y="3745"/>
                      <a:pt x="209336" y="13667"/>
                      <a:pt x="212114" y="20017"/>
                    </a:cubicBezTo>
                    <a:cubicBezTo>
                      <a:pt x="214892" y="26367"/>
                      <a:pt x="216876" y="33114"/>
                      <a:pt x="216876" y="39067"/>
                    </a:cubicBezTo>
                    <a:cubicBezTo>
                      <a:pt x="216876" y="45020"/>
                      <a:pt x="214892" y="51370"/>
                      <a:pt x="212114" y="55736"/>
                    </a:cubicBezTo>
                    <a:cubicBezTo>
                      <a:pt x="209336" y="60102"/>
                      <a:pt x="204969" y="62880"/>
                      <a:pt x="200207" y="65261"/>
                    </a:cubicBezTo>
                    <a:cubicBezTo>
                      <a:pt x="195445" y="67642"/>
                      <a:pt x="190286" y="70023"/>
                      <a:pt x="183539" y="70023"/>
                    </a:cubicBezTo>
                    <a:cubicBezTo>
                      <a:pt x="176792" y="70023"/>
                      <a:pt x="166473" y="66452"/>
                      <a:pt x="159726" y="65261"/>
                    </a:cubicBezTo>
                    <a:cubicBezTo>
                      <a:pt x="152979" y="64070"/>
                      <a:pt x="149407" y="64070"/>
                      <a:pt x="143057" y="62879"/>
                    </a:cubicBezTo>
                    <a:cubicBezTo>
                      <a:pt x="136707" y="61688"/>
                      <a:pt x="130754" y="57720"/>
                      <a:pt x="121626" y="58117"/>
                    </a:cubicBezTo>
                    <a:cubicBezTo>
                      <a:pt x="112498" y="58514"/>
                      <a:pt x="98211" y="62880"/>
                      <a:pt x="88289" y="65261"/>
                    </a:cubicBezTo>
                    <a:cubicBezTo>
                      <a:pt x="78367" y="67642"/>
                      <a:pt x="70429" y="70817"/>
                      <a:pt x="62095" y="72404"/>
                    </a:cubicBezTo>
                    <a:cubicBezTo>
                      <a:pt x="53761" y="73991"/>
                      <a:pt x="45823" y="74389"/>
                      <a:pt x="38282" y="74786"/>
                    </a:cubicBezTo>
                    <a:cubicBezTo>
                      <a:pt x="30741" y="75183"/>
                      <a:pt x="22010" y="75977"/>
                      <a:pt x="16851" y="74786"/>
                    </a:cubicBezTo>
                    <a:cubicBezTo>
                      <a:pt x="11692" y="73595"/>
                      <a:pt x="9707" y="70817"/>
                      <a:pt x="7326" y="67642"/>
                    </a:cubicBezTo>
                    <a:cubicBezTo>
                      <a:pt x="4945" y="64467"/>
                      <a:pt x="3755" y="60102"/>
                      <a:pt x="2564" y="55736"/>
                    </a:cubicBezTo>
                    <a:cubicBezTo>
                      <a:pt x="1373" y="51370"/>
                      <a:pt x="-612" y="47004"/>
                      <a:pt x="182" y="41448"/>
                    </a:cubicBezTo>
                    <a:cubicBezTo>
                      <a:pt x="976" y="35892"/>
                      <a:pt x="4151" y="27160"/>
                      <a:pt x="7326" y="22398"/>
                    </a:cubicBezTo>
                    <a:cubicBezTo>
                      <a:pt x="10501" y="17636"/>
                      <a:pt x="14866" y="14064"/>
                      <a:pt x="19232" y="12873"/>
                    </a:cubicBezTo>
                    <a:cubicBezTo>
                      <a:pt x="23598" y="11682"/>
                      <a:pt x="50189" y="15254"/>
                      <a:pt x="71620" y="15254"/>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6958265" y="771877"/>
                <a:ext cx="148972" cy="73654"/>
              </a:xfrm>
              <a:custGeom>
                <a:avLst/>
                <a:gdLst>
                  <a:gd name="connsiteX0" fmla="*/ 4510 w 148972"/>
                  <a:gd name="connsiteY0" fmla="*/ 2029 h 73654"/>
                  <a:gd name="connsiteX1" fmla="*/ 61660 w 148972"/>
                  <a:gd name="connsiteY1" fmla="*/ 16317 h 73654"/>
                  <a:gd name="connsiteX2" fmla="*/ 78329 w 148972"/>
                  <a:gd name="connsiteY2" fmla="*/ 18698 h 73654"/>
                  <a:gd name="connsiteX3" fmla="*/ 102141 w 148972"/>
                  <a:gd name="connsiteY3" fmla="*/ 13936 h 73654"/>
                  <a:gd name="connsiteX4" fmla="*/ 121191 w 148972"/>
                  <a:gd name="connsiteY4" fmla="*/ 11554 h 73654"/>
                  <a:gd name="connsiteX5" fmla="*/ 137860 w 148972"/>
                  <a:gd name="connsiteY5" fmla="*/ 11554 h 73654"/>
                  <a:gd name="connsiteX6" fmla="*/ 142623 w 148972"/>
                  <a:gd name="connsiteY6" fmla="*/ 21079 h 73654"/>
                  <a:gd name="connsiteX7" fmla="*/ 147385 w 148972"/>
                  <a:gd name="connsiteY7" fmla="*/ 37748 h 73654"/>
                  <a:gd name="connsiteX8" fmla="*/ 147385 w 148972"/>
                  <a:gd name="connsiteY8" fmla="*/ 56798 h 73654"/>
                  <a:gd name="connsiteX9" fmla="*/ 147385 w 148972"/>
                  <a:gd name="connsiteY9" fmla="*/ 71086 h 73654"/>
                  <a:gd name="connsiteX10" fmla="*/ 125954 w 148972"/>
                  <a:gd name="connsiteY10" fmla="*/ 73467 h 73654"/>
                  <a:gd name="connsiteX11" fmla="*/ 111666 w 148972"/>
                  <a:gd name="connsiteY11" fmla="*/ 68704 h 73654"/>
                  <a:gd name="connsiteX12" fmla="*/ 94998 w 148972"/>
                  <a:gd name="connsiteY12" fmla="*/ 63942 h 73654"/>
                  <a:gd name="connsiteX13" fmla="*/ 73566 w 148972"/>
                  <a:gd name="connsiteY13" fmla="*/ 63942 h 73654"/>
                  <a:gd name="connsiteX14" fmla="*/ 52135 w 148972"/>
                  <a:gd name="connsiteY14" fmla="*/ 63942 h 73654"/>
                  <a:gd name="connsiteX15" fmla="*/ 33085 w 148972"/>
                  <a:gd name="connsiteY15" fmla="*/ 63942 h 73654"/>
                  <a:gd name="connsiteX16" fmla="*/ 14035 w 148972"/>
                  <a:gd name="connsiteY16" fmla="*/ 71086 h 73654"/>
                  <a:gd name="connsiteX17" fmla="*/ 4510 w 148972"/>
                  <a:gd name="connsiteY17" fmla="*/ 66323 h 73654"/>
                  <a:gd name="connsiteX18" fmla="*/ 4510 w 148972"/>
                  <a:gd name="connsiteY18" fmla="*/ 2029 h 7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972" h="73654">
                    <a:moveTo>
                      <a:pt x="4510" y="2029"/>
                    </a:moveTo>
                    <a:cubicBezTo>
                      <a:pt x="14035" y="-6305"/>
                      <a:pt x="49357" y="13539"/>
                      <a:pt x="61660" y="16317"/>
                    </a:cubicBezTo>
                    <a:cubicBezTo>
                      <a:pt x="73963" y="19095"/>
                      <a:pt x="71582" y="19095"/>
                      <a:pt x="78329" y="18698"/>
                    </a:cubicBezTo>
                    <a:cubicBezTo>
                      <a:pt x="85076" y="18301"/>
                      <a:pt x="94997" y="15127"/>
                      <a:pt x="102141" y="13936"/>
                    </a:cubicBezTo>
                    <a:cubicBezTo>
                      <a:pt x="109285" y="12745"/>
                      <a:pt x="115238" y="11951"/>
                      <a:pt x="121191" y="11554"/>
                    </a:cubicBezTo>
                    <a:cubicBezTo>
                      <a:pt x="127144" y="11157"/>
                      <a:pt x="134288" y="9966"/>
                      <a:pt x="137860" y="11554"/>
                    </a:cubicBezTo>
                    <a:cubicBezTo>
                      <a:pt x="141432" y="13142"/>
                      <a:pt x="141036" y="16713"/>
                      <a:pt x="142623" y="21079"/>
                    </a:cubicBezTo>
                    <a:cubicBezTo>
                      <a:pt x="144210" y="25445"/>
                      <a:pt x="146591" y="31795"/>
                      <a:pt x="147385" y="37748"/>
                    </a:cubicBezTo>
                    <a:cubicBezTo>
                      <a:pt x="148179" y="43701"/>
                      <a:pt x="147385" y="56798"/>
                      <a:pt x="147385" y="56798"/>
                    </a:cubicBezTo>
                    <a:cubicBezTo>
                      <a:pt x="147385" y="62354"/>
                      <a:pt x="150957" y="68308"/>
                      <a:pt x="147385" y="71086"/>
                    </a:cubicBezTo>
                    <a:cubicBezTo>
                      <a:pt x="143813" y="73864"/>
                      <a:pt x="131907" y="73864"/>
                      <a:pt x="125954" y="73467"/>
                    </a:cubicBezTo>
                    <a:cubicBezTo>
                      <a:pt x="120001" y="73070"/>
                      <a:pt x="116825" y="70291"/>
                      <a:pt x="111666" y="68704"/>
                    </a:cubicBezTo>
                    <a:cubicBezTo>
                      <a:pt x="106507" y="67117"/>
                      <a:pt x="101348" y="64736"/>
                      <a:pt x="94998" y="63942"/>
                    </a:cubicBezTo>
                    <a:cubicBezTo>
                      <a:pt x="88648" y="63148"/>
                      <a:pt x="73566" y="63942"/>
                      <a:pt x="73566" y="63942"/>
                    </a:cubicBezTo>
                    <a:lnTo>
                      <a:pt x="52135" y="63942"/>
                    </a:lnTo>
                    <a:cubicBezTo>
                      <a:pt x="45388" y="63942"/>
                      <a:pt x="39435" y="62751"/>
                      <a:pt x="33085" y="63942"/>
                    </a:cubicBezTo>
                    <a:cubicBezTo>
                      <a:pt x="26735" y="65133"/>
                      <a:pt x="18797" y="70689"/>
                      <a:pt x="14035" y="71086"/>
                    </a:cubicBezTo>
                    <a:cubicBezTo>
                      <a:pt x="9273" y="71483"/>
                      <a:pt x="5701" y="69895"/>
                      <a:pt x="4510" y="66323"/>
                    </a:cubicBezTo>
                    <a:cubicBezTo>
                      <a:pt x="3319" y="62751"/>
                      <a:pt x="-5015" y="10363"/>
                      <a:pt x="4510" y="2029"/>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7048426" y="768393"/>
                <a:ext cx="233456" cy="82076"/>
              </a:xfrm>
              <a:custGeom>
                <a:avLst/>
                <a:gdLst>
                  <a:gd name="connsiteX0" fmla="*/ 116755 w 233456"/>
                  <a:gd name="connsiteY0" fmla="*/ 69807 h 82076"/>
                  <a:gd name="connsiteX1" fmla="*/ 66749 w 233456"/>
                  <a:gd name="connsiteY1" fmla="*/ 76951 h 82076"/>
                  <a:gd name="connsiteX2" fmla="*/ 66749 w 233456"/>
                  <a:gd name="connsiteY2" fmla="*/ 57901 h 82076"/>
                  <a:gd name="connsiteX3" fmla="*/ 66749 w 233456"/>
                  <a:gd name="connsiteY3" fmla="*/ 34088 h 82076"/>
                  <a:gd name="connsiteX4" fmla="*/ 61987 w 233456"/>
                  <a:gd name="connsiteY4" fmla="*/ 15038 h 82076"/>
                  <a:gd name="connsiteX5" fmla="*/ 40555 w 233456"/>
                  <a:gd name="connsiteY5" fmla="*/ 7895 h 82076"/>
                  <a:gd name="connsiteX6" fmla="*/ 16743 w 233456"/>
                  <a:gd name="connsiteY6" fmla="*/ 5513 h 82076"/>
                  <a:gd name="connsiteX7" fmla="*/ 4837 w 233456"/>
                  <a:gd name="connsiteY7" fmla="*/ 3132 h 82076"/>
                  <a:gd name="connsiteX8" fmla="*/ 100087 w 233456"/>
                  <a:gd name="connsiteY8" fmla="*/ 751 h 82076"/>
                  <a:gd name="connsiteX9" fmla="*/ 119137 w 233456"/>
                  <a:gd name="connsiteY9" fmla="*/ 17420 h 82076"/>
                  <a:gd name="connsiteX10" fmla="*/ 142949 w 233456"/>
                  <a:gd name="connsiteY10" fmla="*/ 24563 h 82076"/>
                  <a:gd name="connsiteX11" fmla="*/ 169143 w 233456"/>
                  <a:gd name="connsiteY11" fmla="*/ 24563 h 82076"/>
                  <a:gd name="connsiteX12" fmla="*/ 197718 w 233456"/>
                  <a:gd name="connsiteY12" fmla="*/ 24563 h 82076"/>
                  <a:gd name="connsiteX13" fmla="*/ 216768 w 233456"/>
                  <a:gd name="connsiteY13" fmla="*/ 31707 h 82076"/>
                  <a:gd name="connsiteX14" fmla="*/ 231055 w 233456"/>
                  <a:gd name="connsiteY14" fmla="*/ 36470 h 82076"/>
                  <a:gd name="connsiteX15" fmla="*/ 233437 w 233456"/>
                  <a:gd name="connsiteY15" fmla="*/ 55520 h 82076"/>
                  <a:gd name="connsiteX16" fmla="*/ 231055 w 233456"/>
                  <a:gd name="connsiteY16" fmla="*/ 72188 h 82076"/>
                  <a:gd name="connsiteX17" fmla="*/ 223912 w 233456"/>
                  <a:gd name="connsiteY17" fmla="*/ 81713 h 82076"/>
                  <a:gd name="connsiteX18" fmla="*/ 202480 w 233456"/>
                  <a:gd name="connsiteY18" fmla="*/ 79332 h 82076"/>
                  <a:gd name="connsiteX19" fmla="*/ 183430 w 233456"/>
                  <a:gd name="connsiteY19" fmla="*/ 72188 h 82076"/>
                  <a:gd name="connsiteX20" fmla="*/ 166762 w 233456"/>
                  <a:gd name="connsiteY20" fmla="*/ 62663 h 82076"/>
                  <a:gd name="connsiteX21" fmla="*/ 116755 w 233456"/>
                  <a:gd name="connsiteY21" fmla="*/ 69807 h 8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456" h="82076">
                    <a:moveTo>
                      <a:pt x="116755" y="69807"/>
                    </a:moveTo>
                    <a:cubicBezTo>
                      <a:pt x="100086" y="72188"/>
                      <a:pt x="75083" y="78935"/>
                      <a:pt x="66749" y="76951"/>
                    </a:cubicBezTo>
                    <a:cubicBezTo>
                      <a:pt x="58415" y="74967"/>
                      <a:pt x="66749" y="57901"/>
                      <a:pt x="66749" y="57901"/>
                    </a:cubicBezTo>
                    <a:cubicBezTo>
                      <a:pt x="66749" y="50757"/>
                      <a:pt x="67543" y="41232"/>
                      <a:pt x="66749" y="34088"/>
                    </a:cubicBezTo>
                    <a:cubicBezTo>
                      <a:pt x="65955" y="26944"/>
                      <a:pt x="66353" y="19403"/>
                      <a:pt x="61987" y="15038"/>
                    </a:cubicBezTo>
                    <a:cubicBezTo>
                      <a:pt x="57621" y="10673"/>
                      <a:pt x="48096" y="9483"/>
                      <a:pt x="40555" y="7895"/>
                    </a:cubicBezTo>
                    <a:cubicBezTo>
                      <a:pt x="33014" y="6307"/>
                      <a:pt x="22696" y="6307"/>
                      <a:pt x="16743" y="5513"/>
                    </a:cubicBezTo>
                    <a:cubicBezTo>
                      <a:pt x="10790" y="4719"/>
                      <a:pt x="-9054" y="3926"/>
                      <a:pt x="4837" y="3132"/>
                    </a:cubicBezTo>
                    <a:cubicBezTo>
                      <a:pt x="18728" y="2338"/>
                      <a:pt x="81037" y="-1630"/>
                      <a:pt x="100087" y="751"/>
                    </a:cubicBezTo>
                    <a:cubicBezTo>
                      <a:pt x="119137" y="3132"/>
                      <a:pt x="111993" y="13451"/>
                      <a:pt x="119137" y="17420"/>
                    </a:cubicBezTo>
                    <a:cubicBezTo>
                      <a:pt x="126281" y="21389"/>
                      <a:pt x="134615" y="23373"/>
                      <a:pt x="142949" y="24563"/>
                    </a:cubicBezTo>
                    <a:cubicBezTo>
                      <a:pt x="151283" y="25753"/>
                      <a:pt x="169143" y="24563"/>
                      <a:pt x="169143" y="24563"/>
                    </a:cubicBezTo>
                    <a:cubicBezTo>
                      <a:pt x="178271" y="24563"/>
                      <a:pt x="189780" y="23372"/>
                      <a:pt x="197718" y="24563"/>
                    </a:cubicBezTo>
                    <a:cubicBezTo>
                      <a:pt x="205656" y="25754"/>
                      <a:pt x="211212" y="29723"/>
                      <a:pt x="216768" y="31707"/>
                    </a:cubicBezTo>
                    <a:cubicBezTo>
                      <a:pt x="222324" y="33691"/>
                      <a:pt x="228277" y="32501"/>
                      <a:pt x="231055" y="36470"/>
                    </a:cubicBezTo>
                    <a:cubicBezTo>
                      <a:pt x="233833" y="40439"/>
                      <a:pt x="233437" y="49567"/>
                      <a:pt x="233437" y="55520"/>
                    </a:cubicBezTo>
                    <a:cubicBezTo>
                      <a:pt x="233437" y="61473"/>
                      <a:pt x="232642" y="67823"/>
                      <a:pt x="231055" y="72188"/>
                    </a:cubicBezTo>
                    <a:cubicBezTo>
                      <a:pt x="229468" y="76553"/>
                      <a:pt x="228674" y="80522"/>
                      <a:pt x="223912" y="81713"/>
                    </a:cubicBezTo>
                    <a:cubicBezTo>
                      <a:pt x="219150" y="82904"/>
                      <a:pt x="209227" y="80920"/>
                      <a:pt x="202480" y="79332"/>
                    </a:cubicBezTo>
                    <a:cubicBezTo>
                      <a:pt x="195733" y="77745"/>
                      <a:pt x="189383" y="74966"/>
                      <a:pt x="183430" y="72188"/>
                    </a:cubicBezTo>
                    <a:cubicBezTo>
                      <a:pt x="177477" y="69410"/>
                      <a:pt x="173112" y="64250"/>
                      <a:pt x="166762" y="62663"/>
                    </a:cubicBezTo>
                    <a:cubicBezTo>
                      <a:pt x="160412" y="61075"/>
                      <a:pt x="133424" y="67426"/>
                      <a:pt x="116755" y="69807"/>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224977" y="771356"/>
                <a:ext cx="252899" cy="95452"/>
              </a:xfrm>
              <a:custGeom>
                <a:avLst/>
                <a:gdLst>
                  <a:gd name="connsiteX0" fmla="*/ 125942 w 252899"/>
                  <a:gd name="connsiteY0" fmla="*/ 76369 h 95452"/>
                  <a:gd name="connsiteX1" fmla="*/ 59267 w 252899"/>
                  <a:gd name="connsiteY1" fmla="*/ 83513 h 95452"/>
                  <a:gd name="connsiteX2" fmla="*/ 59267 w 252899"/>
                  <a:gd name="connsiteY2" fmla="*/ 71607 h 95452"/>
                  <a:gd name="connsiteX3" fmla="*/ 66411 w 252899"/>
                  <a:gd name="connsiteY3" fmla="*/ 54938 h 95452"/>
                  <a:gd name="connsiteX4" fmla="*/ 64029 w 252899"/>
                  <a:gd name="connsiteY4" fmla="*/ 35888 h 95452"/>
                  <a:gd name="connsiteX5" fmla="*/ 59267 w 252899"/>
                  <a:gd name="connsiteY5" fmla="*/ 28744 h 95452"/>
                  <a:gd name="connsiteX6" fmla="*/ 44979 w 252899"/>
                  <a:gd name="connsiteY6" fmla="*/ 14457 h 95452"/>
                  <a:gd name="connsiteX7" fmla="*/ 9261 w 252899"/>
                  <a:gd name="connsiteY7" fmla="*/ 14457 h 95452"/>
                  <a:gd name="connsiteX8" fmla="*/ 4498 w 252899"/>
                  <a:gd name="connsiteY8" fmla="*/ 7313 h 95452"/>
                  <a:gd name="connsiteX9" fmla="*/ 66411 w 252899"/>
                  <a:gd name="connsiteY9" fmla="*/ 2550 h 95452"/>
                  <a:gd name="connsiteX10" fmla="*/ 178329 w 252899"/>
                  <a:gd name="connsiteY10" fmla="*/ 50175 h 95452"/>
                  <a:gd name="connsiteX11" fmla="*/ 190236 w 252899"/>
                  <a:gd name="connsiteY11" fmla="*/ 50175 h 95452"/>
                  <a:gd name="connsiteX12" fmla="*/ 211667 w 252899"/>
                  <a:gd name="connsiteY12" fmla="*/ 43032 h 95452"/>
                  <a:gd name="connsiteX13" fmla="*/ 233098 w 252899"/>
                  <a:gd name="connsiteY13" fmla="*/ 43032 h 95452"/>
                  <a:gd name="connsiteX14" fmla="*/ 245004 w 252899"/>
                  <a:gd name="connsiteY14" fmla="*/ 45413 h 95452"/>
                  <a:gd name="connsiteX15" fmla="*/ 252148 w 252899"/>
                  <a:gd name="connsiteY15" fmla="*/ 64463 h 95452"/>
                  <a:gd name="connsiteX16" fmla="*/ 252148 w 252899"/>
                  <a:gd name="connsiteY16" fmla="*/ 76369 h 95452"/>
                  <a:gd name="connsiteX17" fmla="*/ 247386 w 252899"/>
                  <a:gd name="connsiteY17" fmla="*/ 88275 h 95452"/>
                  <a:gd name="connsiteX18" fmla="*/ 225954 w 252899"/>
                  <a:gd name="connsiteY18" fmla="*/ 95419 h 95452"/>
                  <a:gd name="connsiteX19" fmla="*/ 202142 w 252899"/>
                  <a:gd name="connsiteY19" fmla="*/ 90657 h 95452"/>
                  <a:gd name="connsiteX20" fmla="*/ 125942 w 252899"/>
                  <a:gd name="connsiteY20" fmla="*/ 76369 h 9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2899" h="95452">
                    <a:moveTo>
                      <a:pt x="125942" y="76369"/>
                    </a:moveTo>
                    <a:cubicBezTo>
                      <a:pt x="102130" y="75178"/>
                      <a:pt x="70379" y="84307"/>
                      <a:pt x="59267" y="83513"/>
                    </a:cubicBezTo>
                    <a:cubicBezTo>
                      <a:pt x="48155" y="82719"/>
                      <a:pt x="58076" y="76369"/>
                      <a:pt x="59267" y="71607"/>
                    </a:cubicBezTo>
                    <a:cubicBezTo>
                      <a:pt x="60458" y="66845"/>
                      <a:pt x="65617" y="60891"/>
                      <a:pt x="66411" y="54938"/>
                    </a:cubicBezTo>
                    <a:cubicBezTo>
                      <a:pt x="67205" y="48985"/>
                      <a:pt x="65220" y="40254"/>
                      <a:pt x="64029" y="35888"/>
                    </a:cubicBezTo>
                    <a:cubicBezTo>
                      <a:pt x="62838" y="31522"/>
                      <a:pt x="62442" y="32316"/>
                      <a:pt x="59267" y="28744"/>
                    </a:cubicBezTo>
                    <a:cubicBezTo>
                      <a:pt x="56092" y="25172"/>
                      <a:pt x="53313" y="16838"/>
                      <a:pt x="44979" y="14457"/>
                    </a:cubicBezTo>
                    <a:cubicBezTo>
                      <a:pt x="36645" y="12076"/>
                      <a:pt x="16008" y="15648"/>
                      <a:pt x="9261" y="14457"/>
                    </a:cubicBezTo>
                    <a:cubicBezTo>
                      <a:pt x="2514" y="13266"/>
                      <a:pt x="-5027" y="9297"/>
                      <a:pt x="4498" y="7313"/>
                    </a:cubicBezTo>
                    <a:cubicBezTo>
                      <a:pt x="14023" y="5328"/>
                      <a:pt x="37439" y="-4594"/>
                      <a:pt x="66411" y="2550"/>
                    </a:cubicBezTo>
                    <a:cubicBezTo>
                      <a:pt x="95383" y="9694"/>
                      <a:pt x="157692" y="42237"/>
                      <a:pt x="178329" y="50175"/>
                    </a:cubicBezTo>
                    <a:cubicBezTo>
                      <a:pt x="198967" y="58112"/>
                      <a:pt x="184680" y="51365"/>
                      <a:pt x="190236" y="50175"/>
                    </a:cubicBezTo>
                    <a:cubicBezTo>
                      <a:pt x="195792" y="48985"/>
                      <a:pt x="204523" y="44222"/>
                      <a:pt x="211667" y="43032"/>
                    </a:cubicBezTo>
                    <a:cubicBezTo>
                      <a:pt x="218811" y="41842"/>
                      <a:pt x="227542" y="42635"/>
                      <a:pt x="233098" y="43032"/>
                    </a:cubicBezTo>
                    <a:cubicBezTo>
                      <a:pt x="238654" y="43429"/>
                      <a:pt x="241829" y="41841"/>
                      <a:pt x="245004" y="45413"/>
                    </a:cubicBezTo>
                    <a:cubicBezTo>
                      <a:pt x="248179" y="48985"/>
                      <a:pt x="250957" y="59304"/>
                      <a:pt x="252148" y="64463"/>
                    </a:cubicBezTo>
                    <a:cubicBezTo>
                      <a:pt x="253339" y="69622"/>
                      <a:pt x="252942" y="72400"/>
                      <a:pt x="252148" y="76369"/>
                    </a:cubicBezTo>
                    <a:cubicBezTo>
                      <a:pt x="251354" y="80338"/>
                      <a:pt x="251752" y="85100"/>
                      <a:pt x="247386" y="88275"/>
                    </a:cubicBezTo>
                    <a:cubicBezTo>
                      <a:pt x="243020" y="91450"/>
                      <a:pt x="233495" y="95022"/>
                      <a:pt x="225954" y="95419"/>
                    </a:cubicBezTo>
                    <a:cubicBezTo>
                      <a:pt x="218413" y="95816"/>
                      <a:pt x="211270" y="92641"/>
                      <a:pt x="202142" y="90657"/>
                    </a:cubicBezTo>
                    <a:cubicBezTo>
                      <a:pt x="193014" y="88673"/>
                      <a:pt x="149754" y="77560"/>
                      <a:pt x="125942" y="76369"/>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7421503" y="788526"/>
                <a:ext cx="220357" cy="97389"/>
              </a:xfrm>
              <a:custGeom>
                <a:avLst/>
                <a:gdLst>
                  <a:gd name="connsiteX0" fmla="*/ 108010 w 220357"/>
                  <a:gd name="connsiteY0" fmla="*/ 71105 h 97389"/>
                  <a:gd name="connsiteX1" fmla="*/ 58003 w 220357"/>
                  <a:gd name="connsiteY1" fmla="*/ 56818 h 97389"/>
                  <a:gd name="connsiteX2" fmla="*/ 58003 w 220357"/>
                  <a:gd name="connsiteY2" fmla="*/ 40149 h 97389"/>
                  <a:gd name="connsiteX3" fmla="*/ 58003 w 220357"/>
                  <a:gd name="connsiteY3" fmla="*/ 25862 h 97389"/>
                  <a:gd name="connsiteX4" fmla="*/ 43716 w 220357"/>
                  <a:gd name="connsiteY4" fmla="*/ 16337 h 97389"/>
                  <a:gd name="connsiteX5" fmla="*/ 22285 w 220357"/>
                  <a:gd name="connsiteY5" fmla="*/ 11574 h 97389"/>
                  <a:gd name="connsiteX6" fmla="*/ 5616 w 220357"/>
                  <a:gd name="connsiteY6" fmla="*/ 13955 h 97389"/>
                  <a:gd name="connsiteX7" fmla="*/ 5616 w 220357"/>
                  <a:gd name="connsiteY7" fmla="*/ 9193 h 97389"/>
                  <a:gd name="connsiteX8" fmla="*/ 72291 w 220357"/>
                  <a:gd name="connsiteY8" fmla="*/ 2049 h 97389"/>
                  <a:gd name="connsiteX9" fmla="*/ 167541 w 220357"/>
                  <a:gd name="connsiteY9" fmla="*/ 49674 h 97389"/>
                  <a:gd name="connsiteX10" fmla="*/ 186591 w 220357"/>
                  <a:gd name="connsiteY10" fmla="*/ 52055 h 97389"/>
                  <a:gd name="connsiteX11" fmla="*/ 208022 w 220357"/>
                  <a:gd name="connsiteY11" fmla="*/ 49674 h 97389"/>
                  <a:gd name="connsiteX12" fmla="*/ 219928 w 220357"/>
                  <a:gd name="connsiteY12" fmla="*/ 71105 h 97389"/>
                  <a:gd name="connsiteX13" fmla="*/ 215166 w 220357"/>
                  <a:gd name="connsiteY13" fmla="*/ 92537 h 97389"/>
                  <a:gd name="connsiteX14" fmla="*/ 191353 w 220357"/>
                  <a:gd name="connsiteY14" fmla="*/ 97299 h 97389"/>
                  <a:gd name="connsiteX15" fmla="*/ 172303 w 220357"/>
                  <a:gd name="connsiteY15" fmla="*/ 90155 h 97389"/>
                  <a:gd name="connsiteX16" fmla="*/ 108010 w 220357"/>
                  <a:gd name="connsiteY16" fmla="*/ 71105 h 9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357" h="97389">
                    <a:moveTo>
                      <a:pt x="108010" y="71105"/>
                    </a:moveTo>
                    <a:cubicBezTo>
                      <a:pt x="88960" y="65549"/>
                      <a:pt x="66337" y="61977"/>
                      <a:pt x="58003" y="56818"/>
                    </a:cubicBezTo>
                    <a:cubicBezTo>
                      <a:pt x="49669" y="51659"/>
                      <a:pt x="58003" y="40149"/>
                      <a:pt x="58003" y="40149"/>
                    </a:cubicBezTo>
                    <a:cubicBezTo>
                      <a:pt x="58003" y="34990"/>
                      <a:pt x="60384" y="29831"/>
                      <a:pt x="58003" y="25862"/>
                    </a:cubicBezTo>
                    <a:cubicBezTo>
                      <a:pt x="55622" y="21893"/>
                      <a:pt x="49669" y="18718"/>
                      <a:pt x="43716" y="16337"/>
                    </a:cubicBezTo>
                    <a:cubicBezTo>
                      <a:pt x="37763" y="13956"/>
                      <a:pt x="28635" y="11971"/>
                      <a:pt x="22285" y="11574"/>
                    </a:cubicBezTo>
                    <a:cubicBezTo>
                      <a:pt x="15935" y="11177"/>
                      <a:pt x="8394" y="14352"/>
                      <a:pt x="5616" y="13955"/>
                    </a:cubicBezTo>
                    <a:cubicBezTo>
                      <a:pt x="2838" y="13558"/>
                      <a:pt x="-5497" y="11177"/>
                      <a:pt x="5616" y="9193"/>
                    </a:cubicBezTo>
                    <a:cubicBezTo>
                      <a:pt x="16728" y="7209"/>
                      <a:pt x="45303" y="-4698"/>
                      <a:pt x="72291" y="2049"/>
                    </a:cubicBezTo>
                    <a:cubicBezTo>
                      <a:pt x="99278" y="8796"/>
                      <a:pt x="148491" y="41340"/>
                      <a:pt x="167541" y="49674"/>
                    </a:cubicBezTo>
                    <a:cubicBezTo>
                      <a:pt x="186591" y="58008"/>
                      <a:pt x="179844" y="52055"/>
                      <a:pt x="186591" y="52055"/>
                    </a:cubicBezTo>
                    <a:cubicBezTo>
                      <a:pt x="193338" y="52055"/>
                      <a:pt x="202466" y="46499"/>
                      <a:pt x="208022" y="49674"/>
                    </a:cubicBezTo>
                    <a:cubicBezTo>
                      <a:pt x="213578" y="52849"/>
                      <a:pt x="218737" y="63961"/>
                      <a:pt x="219928" y="71105"/>
                    </a:cubicBezTo>
                    <a:cubicBezTo>
                      <a:pt x="221119" y="78249"/>
                      <a:pt x="219928" y="88171"/>
                      <a:pt x="215166" y="92537"/>
                    </a:cubicBezTo>
                    <a:cubicBezTo>
                      <a:pt x="210404" y="96903"/>
                      <a:pt x="198497" y="97696"/>
                      <a:pt x="191353" y="97299"/>
                    </a:cubicBezTo>
                    <a:cubicBezTo>
                      <a:pt x="184209" y="96902"/>
                      <a:pt x="178256" y="93330"/>
                      <a:pt x="172303" y="90155"/>
                    </a:cubicBezTo>
                    <a:cubicBezTo>
                      <a:pt x="166350" y="86980"/>
                      <a:pt x="127060" y="76661"/>
                      <a:pt x="108010" y="71105"/>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582164" y="809514"/>
                <a:ext cx="237995" cy="84540"/>
              </a:xfrm>
              <a:custGeom>
                <a:avLst/>
                <a:gdLst>
                  <a:gd name="connsiteX0" fmla="*/ 123561 w 237995"/>
                  <a:gd name="connsiteY0" fmla="*/ 78692 h 84540"/>
                  <a:gd name="connsiteX1" fmla="*/ 59267 w 237995"/>
                  <a:gd name="connsiteY1" fmla="*/ 73930 h 84540"/>
                  <a:gd name="connsiteX2" fmla="*/ 59267 w 237995"/>
                  <a:gd name="connsiteY2" fmla="*/ 69167 h 84540"/>
                  <a:gd name="connsiteX3" fmla="*/ 61649 w 237995"/>
                  <a:gd name="connsiteY3" fmla="*/ 35830 h 84540"/>
                  <a:gd name="connsiteX4" fmla="*/ 61649 w 237995"/>
                  <a:gd name="connsiteY4" fmla="*/ 21542 h 84540"/>
                  <a:gd name="connsiteX5" fmla="*/ 44980 w 237995"/>
                  <a:gd name="connsiteY5" fmla="*/ 12017 h 84540"/>
                  <a:gd name="connsiteX6" fmla="*/ 9261 w 237995"/>
                  <a:gd name="connsiteY6" fmla="*/ 12017 h 84540"/>
                  <a:gd name="connsiteX7" fmla="*/ 4499 w 237995"/>
                  <a:gd name="connsiteY7" fmla="*/ 9636 h 84540"/>
                  <a:gd name="connsiteX8" fmla="*/ 66411 w 237995"/>
                  <a:gd name="connsiteY8" fmla="*/ 111 h 84540"/>
                  <a:gd name="connsiteX9" fmla="*/ 114036 w 237995"/>
                  <a:gd name="connsiteY9" fmla="*/ 16780 h 84540"/>
                  <a:gd name="connsiteX10" fmla="*/ 152136 w 237995"/>
                  <a:gd name="connsiteY10" fmla="*/ 31067 h 84540"/>
                  <a:gd name="connsiteX11" fmla="*/ 197380 w 237995"/>
                  <a:gd name="connsiteY11" fmla="*/ 38211 h 84540"/>
                  <a:gd name="connsiteX12" fmla="*/ 223574 w 237995"/>
                  <a:gd name="connsiteY12" fmla="*/ 40592 h 84540"/>
                  <a:gd name="connsiteX13" fmla="*/ 235480 w 237995"/>
                  <a:gd name="connsiteY13" fmla="*/ 50117 h 84540"/>
                  <a:gd name="connsiteX14" fmla="*/ 237861 w 237995"/>
                  <a:gd name="connsiteY14" fmla="*/ 71549 h 84540"/>
                  <a:gd name="connsiteX15" fmla="*/ 233099 w 237995"/>
                  <a:gd name="connsiteY15" fmla="*/ 83455 h 84540"/>
                  <a:gd name="connsiteX16" fmla="*/ 206905 w 237995"/>
                  <a:gd name="connsiteY16" fmla="*/ 83455 h 84540"/>
                  <a:gd name="connsiteX17" fmla="*/ 180711 w 237995"/>
                  <a:gd name="connsiteY17" fmla="*/ 78692 h 84540"/>
                  <a:gd name="connsiteX18" fmla="*/ 123561 w 237995"/>
                  <a:gd name="connsiteY18" fmla="*/ 78692 h 8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995" h="84540">
                    <a:moveTo>
                      <a:pt x="123561" y="78692"/>
                    </a:moveTo>
                    <a:cubicBezTo>
                      <a:pt x="103320" y="77898"/>
                      <a:pt x="69983" y="75517"/>
                      <a:pt x="59267" y="73930"/>
                    </a:cubicBezTo>
                    <a:cubicBezTo>
                      <a:pt x="48551" y="72343"/>
                      <a:pt x="58870" y="75517"/>
                      <a:pt x="59267" y="69167"/>
                    </a:cubicBezTo>
                    <a:cubicBezTo>
                      <a:pt x="59664" y="62817"/>
                      <a:pt x="61252" y="43767"/>
                      <a:pt x="61649" y="35830"/>
                    </a:cubicBezTo>
                    <a:cubicBezTo>
                      <a:pt x="62046" y="27893"/>
                      <a:pt x="64427" y="25511"/>
                      <a:pt x="61649" y="21542"/>
                    </a:cubicBezTo>
                    <a:cubicBezTo>
                      <a:pt x="58871" y="17573"/>
                      <a:pt x="53711" y="13605"/>
                      <a:pt x="44980" y="12017"/>
                    </a:cubicBezTo>
                    <a:cubicBezTo>
                      <a:pt x="36249" y="10429"/>
                      <a:pt x="16008" y="12414"/>
                      <a:pt x="9261" y="12017"/>
                    </a:cubicBezTo>
                    <a:cubicBezTo>
                      <a:pt x="2514" y="11620"/>
                      <a:pt x="-5026" y="11620"/>
                      <a:pt x="4499" y="9636"/>
                    </a:cubicBezTo>
                    <a:cubicBezTo>
                      <a:pt x="14024" y="7652"/>
                      <a:pt x="48155" y="-1080"/>
                      <a:pt x="66411" y="111"/>
                    </a:cubicBezTo>
                    <a:cubicBezTo>
                      <a:pt x="84667" y="1302"/>
                      <a:pt x="99749" y="11621"/>
                      <a:pt x="114036" y="16780"/>
                    </a:cubicBezTo>
                    <a:cubicBezTo>
                      <a:pt x="128323" y="21939"/>
                      <a:pt x="138245" y="27495"/>
                      <a:pt x="152136" y="31067"/>
                    </a:cubicBezTo>
                    <a:cubicBezTo>
                      <a:pt x="166027" y="34639"/>
                      <a:pt x="185474" y="36624"/>
                      <a:pt x="197380" y="38211"/>
                    </a:cubicBezTo>
                    <a:cubicBezTo>
                      <a:pt x="209286" y="39798"/>
                      <a:pt x="217224" y="38608"/>
                      <a:pt x="223574" y="40592"/>
                    </a:cubicBezTo>
                    <a:cubicBezTo>
                      <a:pt x="229924" y="42576"/>
                      <a:pt x="233099" y="44958"/>
                      <a:pt x="235480" y="50117"/>
                    </a:cubicBezTo>
                    <a:cubicBezTo>
                      <a:pt x="237861" y="55276"/>
                      <a:pt x="238258" y="65993"/>
                      <a:pt x="237861" y="71549"/>
                    </a:cubicBezTo>
                    <a:cubicBezTo>
                      <a:pt x="237464" y="77105"/>
                      <a:pt x="238258" y="81471"/>
                      <a:pt x="233099" y="83455"/>
                    </a:cubicBezTo>
                    <a:cubicBezTo>
                      <a:pt x="227940" y="85439"/>
                      <a:pt x="215636" y="84249"/>
                      <a:pt x="206905" y="83455"/>
                    </a:cubicBezTo>
                    <a:cubicBezTo>
                      <a:pt x="198174" y="82661"/>
                      <a:pt x="187855" y="80676"/>
                      <a:pt x="180711" y="78692"/>
                    </a:cubicBezTo>
                    <a:cubicBezTo>
                      <a:pt x="173567" y="76708"/>
                      <a:pt x="143802" y="79486"/>
                      <a:pt x="123561" y="78692"/>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7822578" y="845861"/>
                <a:ext cx="150814" cy="68570"/>
              </a:xfrm>
              <a:custGeom>
                <a:avLst/>
                <a:gdLst>
                  <a:gd name="connsiteX0" fmla="*/ 64122 w 150814"/>
                  <a:gd name="connsiteY0" fmla="*/ 51870 h 68570"/>
                  <a:gd name="connsiteX1" fmla="*/ 4591 w 150814"/>
                  <a:gd name="connsiteY1" fmla="*/ 51870 h 68570"/>
                  <a:gd name="connsiteX2" fmla="*/ 4591 w 150814"/>
                  <a:gd name="connsiteY2" fmla="*/ 37583 h 68570"/>
                  <a:gd name="connsiteX3" fmla="*/ 9353 w 150814"/>
                  <a:gd name="connsiteY3" fmla="*/ 25677 h 68570"/>
                  <a:gd name="connsiteX4" fmla="*/ 9353 w 150814"/>
                  <a:gd name="connsiteY4" fmla="*/ 4245 h 68570"/>
                  <a:gd name="connsiteX5" fmla="*/ 11735 w 150814"/>
                  <a:gd name="connsiteY5" fmla="*/ 1864 h 68570"/>
                  <a:gd name="connsiteX6" fmla="*/ 135560 w 150814"/>
                  <a:gd name="connsiteY6" fmla="*/ 25677 h 68570"/>
                  <a:gd name="connsiteX7" fmla="*/ 149847 w 150814"/>
                  <a:gd name="connsiteY7" fmla="*/ 39964 h 68570"/>
                  <a:gd name="connsiteX8" fmla="*/ 145085 w 150814"/>
                  <a:gd name="connsiteY8" fmla="*/ 59014 h 68570"/>
                  <a:gd name="connsiteX9" fmla="*/ 135560 w 150814"/>
                  <a:gd name="connsiteY9" fmla="*/ 68539 h 68570"/>
                  <a:gd name="connsiteX10" fmla="*/ 64122 w 150814"/>
                  <a:gd name="connsiteY10" fmla="*/ 51870 h 6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14" h="68570">
                    <a:moveTo>
                      <a:pt x="64122" y="51870"/>
                    </a:moveTo>
                    <a:cubicBezTo>
                      <a:pt x="42294" y="49092"/>
                      <a:pt x="14513" y="54251"/>
                      <a:pt x="4591" y="51870"/>
                    </a:cubicBezTo>
                    <a:cubicBezTo>
                      <a:pt x="-5331" y="49489"/>
                      <a:pt x="3797" y="41948"/>
                      <a:pt x="4591" y="37583"/>
                    </a:cubicBezTo>
                    <a:cubicBezTo>
                      <a:pt x="5385" y="33217"/>
                      <a:pt x="8559" y="31233"/>
                      <a:pt x="9353" y="25677"/>
                    </a:cubicBezTo>
                    <a:cubicBezTo>
                      <a:pt x="10147" y="20121"/>
                      <a:pt x="8956" y="8214"/>
                      <a:pt x="9353" y="4245"/>
                    </a:cubicBezTo>
                    <a:cubicBezTo>
                      <a:pt x="9750" y="276"/>
                      <a:pt x="-9300" y="-1708"/>
                      <a:pt x="11735" y="1864"/>
                    </a:cubicBezTo>
                    <a:cubicBezTo>
                      <a:pt x="32770" y="5436"/>
                      <a:pt x="112541" y="19327"/>
                      <a:pt x="135560" y="25677"/>
                    </a:cubicBezTo>
                    <a:cubicBezTo>
                      <a:pt x="158579" y="32027"/>
                      <a:pt x="148260" y="34408"/>
                      <a:pt x="149847" y="39964"/>
                    </a:cubicBezTo>
                    <a:cubicBezTo>
                      <a:pt x="151434" y="45520"/>
                      <a:pt x="147466" y="54252"/>
                      <a:pt x="145085" y="59014"/>
                    </a:cubicBezTo>
                    <a:cubicBezTo>
                      <a:pt x="142704" y="63776"/>
                      <a:pt x="141116" y="67745"/>
                      <a:pt x="135560" y="68539"/>
                    </a:cubicBezTo>
                    <a:cubicBezTo>
                      <a:pt x="130004" y="69333"/>
                      <a:pt x="85950" y="54648"/>
                      <a:pt x="64122" y="51870"/>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7974863" y="878498"/>
                <a:ext cx="133883" cy="62265"/>
              </a:xfrm>
              <a:custGeom>
                <a:avLst/>
                <a:gdLst>
                  <a:gd name="connsiteX0" fmla="*/ 47568 w 133883"/>
                  <a:gd name="connsiteY0" fmla="*/ 47808 h 62265"/>
                  <a:gd name="connsiteX1" fmla="*/ 2325 w 133883"/>
                  <a:gd name="connsiteY1" fmla="*/ 26377 h 62265"/>
                  <a:gd name="connsiteX2" fmla="*/ 7087 w 133883"/>
                  <a:gd name="connsiteY2" fmla="*/ 12090 h 62265"/>
                  <a:gd name="connsiteX3" fmla="*/ 11850 w 133883"/>
                  <a:gd name="connsiteY3" fmla="*/ 183 h 62265"/>
                  <a:gd name="connsiteX4" fmla="*/ 97575 w 133883"/>
                  <a:gd name="connsiteY4" fmla="*/ 21615 h 62265"/>
                  <a:gd name="connsiteX5" fmla="*/ 126150 w 133883"/>
                  <a:gd name="connsiteY5" fmla="*/ 31140 h 62265"/>
                  <a:gd name="connsiteX6" fmla="*/ 133293 w 133883"/>
                  <a:gd name="connsiteY6" fmla="*/ 45427 h 62265"/>
                  <a:gd name="connsiteX7" fmla="*/ 114243 w 133883"/>
                  <a:gd name="connsiteY7" fmla="*/ 62096 h 62265"/>
                  <a:gd name="connsiteX8" fmla="*/ 47568 w 133883"/>
                  <a:gd name="connsiteY8" fmla="*/ 47808 h 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883" h="62265">
                    <a:moveTo>
                      <a:pt x="47568" y="47808"/>
                    </a:moveTo>
                    <a:cubicBezTo>
                      <a:pt x="28915" y="41855"/>
                      <a:pt x="9072" y="32330"/>
                      <a:pt x="2325" y="26377"/>
                    </a:cubicBezTo>
                    <a:cubicBezTo>
                      <a:pt x="-4422" y="20424"/>
                      <a:pt x="5500" y="16456"/>
                      <a:pt x="7087" y="12090"/>
                    </a:cubicBezTo>
                    <a:cubicBezTo>
                      <a:pt x="8674" y="7724"/>
                      <a:pt x="-3231" y="-1404"/>
                      <a:pt x="11850" y="183"/>
                    </a:cubicBezTo>
                    <a:cubicBezTo>
                      <a:pt x="26931" y="1770"/>
                      <a:pt x="78525" y="16455"/>
                      <a:pt x="97575" y="21615"/>
                    </a:cubicBezTo>
                    <a:cubicBezTo>
                      <a:pt x="116625" y="26774"/>
                      <a:pt x="120197" y="27171"/>
                      <a:pt x="126150" y="31140"/>
                    </a:cubicBezTo>
                    <a:cubicBezTo>
                      <a:pt x="132103" y="35109"/>
                      <a:pt x="135278" y="40268"/>
                      <a:pt x="133293" y="45427"/>
                    </a:cubicBezTo>
                    <a:cubicBezTo>
                      <a:pt x="131308" y="50586"/>
                      <a:pt x="121784" y="60508"/>
                      <a:pt x="114243" y="62096"/>
                    </a:cubicBezTo>
                    <a:cubicBezTo>
                      <a:pt x="106702" y="63684"/>
                      <a:pt x="66221" y="53761"/>
                      <a:pt x="47568" y="47808"/>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8107789" y="894665"/>
                <a:ext cx="105509" cy="54055"/>
              </a:xfrm>
              <a:custGeom>
                <a:avLst/>
                <a:gdLst>
                  <a:gd name="connsiteX0" fmla="*/ 9892 w 105509"/>
                  <a:gd name="connsiteY0" fmla="*/ 50691 h 54055"/>
                  <a:gd name="connsiteX1" fmla="*/ 5130 w 105509"/>
                  <a:gd name="connsiteY1" fmla="*/ 685 h 54055"/>
                  <a:gd name="connsiteX2" fmla="*/ 59899 w 105509"/>
                  <a:gd name="connsiteY2" fmla="*/ 22116 h 54055"/>
                  <a:gd name="connsiteX3" fmla="*/ 102761 w 105509"/>
                  <a:gd name="connsiteY3" fmla="*/ 29260 h 54055"/>
                  <a:gd name="connsiteX4" fmla="*/ 97999 w 105509"/>
                  <a:gd name="connsiteY4" fmla="*/ 38785 h 54055"/>
                  <a:gd name="connsiteX5" fmla="*/ 71805 w 105509"/>
                  <a:gd name="connsiteY5" fmla="*/ 48310 h 54055"/>
                  <a:gd name="connsiteX6" fmla="*/ 9892 w 105509"/>
                  <a:gd name="connsiteY6" fmla="*/ 50691 h 5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09" h="54055">
                    <a:moveTo>
                      <a:pt x="9892" y="50691"/>
                    </a:moveTo>
                    <a:cubicBezTo>
                      <a:pt x="-1221" y="42753"/>
                      <a:pt x="-3205" y="5447"/>
                      <a:pt x="5130" y="685"/>
                    </a:cubicBezTo>
                    <a:cubicBezTo>
                      <a:pt x="13465" y="-4078"/>
                      <a:pt x="43627" y="17354"/>
                      <a:pt x="59899" y="22116"/>
                    </a:cubicBezTo>
                    <a:cubicBezTo>
                      <a:pt x="76171" y="26878"/>
                      <a:pt x="96411" y="26482"/>
                      <a:pt x="102761" y="29260"/>
                    </a:cubicBezTo>
                    <a:cubicBezTo>
                      <a:pt x="109111" y="32038"/>
                      <a:pt x="103158" y="35610"/>
                      <a:pt x="97999" y="38785"/>
                    </a:cubicBezTo>
                    <a:cubicBezTo>
                      <a:pt x="92840" y="41960"/>
                      <a:pt x="81727" y="46326"/>
                      <a:pt x="71805" y="48310"/>
                    </a:cubicBezTo>
                    <a:cubicBezTo>
                      <a:pt x="61883" y="50294"/>
                      <a:pt x="21005" y="58629"/>
                      <a:pt x="9892" y="50691"/>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3633314" y="699591"/>
                <a:ext cx="229074" cy="239071"/>
              </a:xfrm>
              <a:custGeom>
                <a:avLst/>
                <a:gdLst>
                  <a:gd name="connsiteX0" fmla="*/ 67149 w 229074"/>
                  <a:gd name="connsiteY0" fmla="*/ 186234 h 239071"/>
                  <a:gd name="connsiteX1" fmla="*/ 7617 w 229074"/>
                  <a:gd name="connsiteY1" fmla="*/ 171947 h 239071"/>
                  <a:gd name="connsiteX2" fmla="*/ 2855 w 229074"/>
                  <a:gd name="connsiteY2" fmla="*/ 157659 h 239071"/>
                  <a:gd name="connsiteX3" fmla="*/ 26667 w 229074"/>
                  <a:gd name="connsiteY3" fmla="*/ 117178 h 239071"/>
                  <a:gd name="connsiteX4" fmla="*/ 67149 w 229074"/>
                  <a:gd name="connsiteY4" fmla="*/ 64790 h 239071"/>
                  <a:gd name="connsiteX5" fmla="*/ 107630 w 229074"/>
                  <a:gd name="connsiteY5" fmla="*/ 40978 h 239071"/>
                  <a:gd name="connsiteX6" fmla="*/ 138586 w 229074"/>
                  <a:gd name="connsiteY6" fmla="*/ 14784 h 239071"/>
                  <a:gd name="connsiteX7" fmla="*/ 150492 w 229074"/>
                  <a:gd name="connsiteY7" fmla="*/ 497 h 239071"/>
                  <a:gd name="connsiteX8" fmla="*/ 176686 w 229074"/>
                  <a:gd name="connsiteY8" fmla="*/ 5259 h 239071"/>
                  <a:gd name="connsiteX9" fmla="*/ 190974 w 229074"/>
                  <a:gd name="connsiteY9" fmla="*/ 24309 h 239071"/>
                  <a:gd name="connsiteX10" fmla="*/ 193355 w 229074"/>
                  <a:gd name="connsiteY10" fmla="*/ 43359 h 239071"/>
                  <a:gd name="connsiteX11" fmla="*/ 186211 w 229074"/>
                  <a:gd name="connsiteY11" fmla="*/ 71934 h 239071"/>
                  <a:gd name="connsiteX12" fmla="*/ 193355 w 229074"/>
                  <a:gd name="connsiteY12" fmla="*/ 102890 h 239071"/>
                  <a:gd name="connsiteX13" fmla="*/ 207642 w 229074"/>
                  <a:gd name="connsiteY13" fmla="*/ 121940 h 239071"/>
                  <a:gd name="connsiteX14" fmla="*/ 224311 w 229074"/>
                  <a:gd name="connsiteY14" fmla="*/ 145753 h 239071"/>
                  <a:gd name="connsiteX15" fmla="*/ 229074 w 229074"/>
                  <a:gd name="connsiteY15" fmla="*/ 174328 h 239071"/>
                  <a:gd name="connsiteX16" fmla="*/ 224311 w 229074"/>
                  <a:gd name="connsiteY16" fmla="*/ 186234 h 239071"/>
                  <a:gd name="connsiteX17" fmla="*/ 202880 w 229074"/>
                  <a:gd name="connsiteY17" fmla="*/ 190997 h 239071"/>
                  <a:gd name="connsiteX18" fmla="*/ 183830 w 229074"/>
                  <a:gd name="connsiteY18" fmla="*/ 190997 h 239071"/>
                  <a:gd name="connsiteX19" fmla="*/ 169542 w 229074"/>
                  <a:gd name="connsiteY19" fmla="*/ 186234 h 239071"/>
                  <a:gd name="connsiteX20" fmla="*/ 162399 w 229074"/>
                  <a:gd name="connsiteY20" fmla="*/ 181472 h 239071"/>
                  <a:gd name="connsiteX21" fmla="*/ 145730 w 229074"/>
                  <a:gd name="connsiteY21" fmla="*/ 181472 h 239071"/>
                  <a:gd name="connsiteX22" fmla="*/ 150492 w 229074"/>
                  <a:gd name="connsiteY22" fmla="*/ 190997 h 239071"/>
                  <a:gd name="connsiteX23" fmla="*/ 160017 w 229074"/>
                  <a:gd name="connsiteY23" fmla="*/ 207665 h 239071"/>
                  <a:gd name="connsiteX24" fmla="*/ 164780 w 229074"/>
                  <a:gd name="connsiteY24" fmla="*/ 226715 h 239071"/>
                  <a:gd name="connsiteX25" fmla="*/ 155255 w 229074"/>
                  <a:gd name="connsiteY25" fmla="*/ 236240 h 239071"/>
                  <a:gd name="connsiteX26" fmla="*/ 129061 w 229074"/>
                  <a:gd name="connsiteY26" fmla="*/ 238622 h 239071"/>
                  <a:gd name="connsiteX27" fmla="*/ 112392 w 229074"/>
                  <a:gd name="connsiteY27" fmla="*/ 238622 h 239071"/>
                  <a:gd name="connsiteX28" fmla="*/ 102867 w 229074"/>
                  <a:gd name="connsiteY28" fmla="*/ 236240 h 239071"/>
                  <a:gd name="connsiteX29" fmla="*/ 67149 w 229074"/>
                  <a:gd name="connsiteY29" fmla="*/ 186234 h 2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074" h="239071">
                    <a:moveTo>
                      <a:pt x="67149" y="186234"/>
                    </a:moveTo>
                    <a:cubicBezTo>
                      <a:pt x="51274" y="175518"/>
                      <a:pt x="18333" y="176709"/>
                      <a:pt x="7617" y="171947"/>
                    </a:cubicBezTo>
                    <a:cubicBezTo>
                      <a:pt x="-3099" y="167185"/>
                      <a:pt x="-320" y="166787"/>
                      <a:pt x="2855" y="157659"/>
                    </a:cubicBezTo>
                    <a:cubicBezTo>
                      <a:pt x="6030" y="148531"/>
                      <a:pt x="15951" y="132656"/>
                      <a:pt x="26667" y="117178"/>
                    </a:cubicBezTo>
                    <a:cubicBezTo>
                      <a:pt x="37383" y="101700"/>
                      <a:pt x="53655" y="77490"/>
                      <a:pt x="67149" y="64790"/>
                    </a:cubicBezTo>
                    <a:cubicBezTo>
                      <a:pt x="80643" y="52090"/>
                      <a:pt x="95724" y="49312"/>
                      <a:pt x="107630" y="40978"/>
                    </a:cubicBezTo>
                    <a:cubicBezTo>
                      <a:pt x="119536" y="32644"/>
                      <a:pt x="131442" y="21531"/>
                      <a:pt x="138586" y="14784"/>
                    </a:cubicBezTo>
                    <a:cubicBezTo>
                      <a:pt x="145730" y="8037"/>
                      <a:pt x="144142" y="2084"/>
                      <a:pt x="150492" y="497"/>
                    </a:cubicBezTo>
                    <a:cubicBezTo>
                      <a:pt x="156842" y="-1091"/>
                      <a:pt x="169939" y="1290"/>
                      <a:pt x="176686" y="5259"/>
                    </a:cubicBezTo>
                    <a:cubicBezTo>
                      <a:pt x="183433" y="9228"/>
                      <a:pt x="188196" y="17959"/>
                      <a:pt x="190974" y="24309"/>
                    </a:cubicBezTo>
                    <a:cubicBezTo>
                      <a:pt x="193752" y="30659"/>
                      <a:pt x="194149" y="35422"/>
                      <a:pt x="193355" y="43359"/>
                    </a:cubicBezTo>
                    <a:cubicBezTo>
                      <a:pt x="192561" y="51296"/>
                      <a:pt x="186211" y="62012"/>
                      <a:pt x="186211" y="71934"/>
                    </a:cubicBezTo>
                    <a:cubicBezTo>
                      <a:pt x="186211" y="81856"/>
                      <a:pt x="189783" y="94556"/>
                      <a:pt x="193355" y="102890"/>
                    </a:cubicBezTo>
                    <a:cubicBezTo>
                      <a:pt x="196927" y="111224"/>
                      <a:pt x="202483" y="114796"/>
                      <a:pt x="207642" y="121940"/>
                    </a:cubicBezTo>
                    <a:cubicBezTo>
                      <a:pt x="212801" y="129084"/>
                      <a:pt x="220739" y="137022"/>
                      <a:pt x="224311" y="145753"/>
                    </a:cubicBezTo>
                    <a:cubicBezTo>
                      <a:pt x="227883" y="154484"/>
                      <a:pt x="229074" y="167581"/>
                      <a:pt x="229074" y="174328"/>
                    </a:cubicBezTo>
                    <a:cubicBezTo>
                      <a:pt x="229074" y="181075"/>
                      <a:pt x="228677" y="183456"/>
                      <a:pt x="224311" y="186234"/>
                    </a:cubicBezTo>
                    <a:cubicBezTo>
                      <a:pt x="219945" y="189012"/>
                      <a:pt x="209627" y="190203"/>
                      <a:pt x="202880" y="190997"/>
                    </a:cubicBezTo>
                    <a:cubicBezTo>
                      <a:pt x="196133" y="191791"/>
                      <a:pt x="189386" y="191791"/>
                      <a:pt x="183830" y="190997"/>
                    </a:cubicBezTo>
                    <a:cubicBezTo>
                      <a:pt x="178274" y="190203"/>
                      <a:pt x="173114" y="187822"/>
                      <a:pt x="169542" y="186234"/>
                    </a:cubicBezTo>
                    <a:cubicBezTo>
                      <a:pt x="165970" y="184646"/>
                      <a:pt x="166368" y="182266"/>
                      <a:pt x="162399" y="181472"/>
                    </a:cubicBezTo>
                    <a:cubicBezTo>
                      <a:pt x="158430" y="180678"/>
                      <a:pt x="147714" y="179885"/>
                      <a:pt x="145730" y="181472"/>
                    </a:cubicBezTo>
                    <a:cubicBezTo>
                      <a:pt x="143746" y="183059"/>
                      <a:pt x="148111" y="186631"/>
                      <a:pt x="150492" y="190997"/>
                    </a:cubicBezTo>
                    <a:cubicBezTo>
                      <a:pt x="152873" y="195363"/>
                      <a:pt x="157636" y="201712"/>
                      <a:pt x="160017" y="207665"/>
                    </a:cubicBezTo>
                    <a:cubicBezTo>
                      <a:pt x="162398" y="213618"/>
                      <a:pt x="165574" y="221953"/>
                      <a:pt x="164780" y="226715"/>
                    </a:cubicBezTo>
                    <a:cubicBezTo>
                      <a:pt x="163986" y="231477"/>
                      <a:pt x="161208" y="234256"/>
                      <a:pt x="155255" y="236240"/>
                    </a:cubicBezTo>
                    <a:cubicBezTo>
                      <a:pt x="149302" y="238225"/>
                      <a:pt x="136205" y="238225"/>
                      <a:pt x="129061" y="238622"/>
                    </a:cubicBezTo>
                    <a:cubicBezTo>
                      <a:pt x="121917" y="239019"/>
                      <a:pt x="116758" y="239019"/>
                      <a:pt x="112392" y="238622"/>
                    </a:cubicBezTo>
                    <a:cubicBezTo>
                      <a:pt x="108026" y="238225"/>
                      <a:pt x="106042" y="241002"/>
                      <a:pt x="102867" y="236240"/>
                    </a:cubicBezTo>
                    <a:cubicBezTo>
                      <a:pt x="99692" y="231478"/>
                      <a:pt x="83024" y="196950"/>
                      <a:pt x="67149" y="186234"/>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848177" y="706821"/>
                <a:ext cx="190423" cy="211462"/>
              </a:xfrm>
              <a:custGeom>
                <a:avLst/>
                <a:gdLst>
                  <a:gd name="connsiteX0" fmla="*/ 68979 w 190423"/>
                  <a:gd name="connsiteY0" fmla="*/ 176623 h 211462"/>
                  <a:gd name="connsiteX1" fmla="*/ 14211 w 190423"/>
                  <a:gd name="connsiteY1" fmla="*/ 145667 h 211462"/>
                  <a:gd name="connsiteX2" fmla="*/ 7067 w 190423"/>
                  <a:gd name="connsiteY2" fmla="*/ 128998 h 211462"/>
                  <a:gd name="connsiteX3" fmla="*/ 2304 w 190423"/>
                  <a:gd name="connsiteY3" fmla="*/ 100423 h 211462"/>
                  <a:gd name="connsiteX4" fmla="*/ 2304 w 190423"/>
                  <a:gd name="connsiteY4" fmla="*/ 86135 h 211462"/>
                  <a:gd name="connsiteX5" fmla="*/ 30879 w 190423"/>
                  <a:gd name="connsiteY5" fmla="*/ 67085 h 211462"/>
                  <a:gd name="connsiteX6" fmla="*/ 59454 w 190423"/>
                  <a:gd name="connsiteY6" fmla="*/ 52798 h 211462"/>
                  <a:gd name="connsiteX7" fmla="*/ 92792 w 190423"/>
                  <a:gd name="connsiteY7" fmla="*/ 36129 h 211462"/>
                  <a:gd name="connsiteX8" fmla="*/ 116604 w 190423"/>
                  <a:gd name="connsiteY8" fmla="*/ 24223 h 211462"/>
                  <a:gd name="connsiteX9" fmla="*/ 133273 w 190423"/>
                  <a:gd name="connsiteY9" fmla="*/ 12317 h 211462"/>
                  <a:gd name="connsiteX10" fmla="*/ 149942 w 190423"/>
                  <a:gd name="connsiteY10" fmla="*/ 2792 h 211462"/>
                  <a:gd name="connsiteX11" fmla="*/ 171373 w 190423"/>
                  <a:gd name="connsiteY11" fmla="*/ 410 h 211462"/>
                  <a:gd name="connsiteX12" fmla="*/ 178517 w 190423"/>
                  <a:gd name="connsiteY12" fmla="*/ 9935 h 211462"/>
                  <a:gd name="connsiteX13" fmla="*/ 178517 w 190423"/>
                  <a:gd name="connsiteY13" fmla="*/ 36129 h 211462"/>
                  <a:gd name="connsiteX14" fmla="*/ 166611 w 190423"/>
                  <a:gd name="connsiteY14" fmla="*/ 55179 h 211462"/>
                  <a:gd name="connsiteX15" fmla="*/ 161848 w 190423"/>
                  <a:gd name="connsiteY15" fmla="*/ 71848 h 211462"/>
                  <a:gd name="connsiteX16" fmla="*/ 166611 w 190423"/>
                  <a:gd name="connsiteY16" fmla="*/ 86135 h 211462"/>
                  <a:gd name="connsiteX17" fmla="*/ 173754 w 190423"/>
                  <a:gd name="connsiteY17" fmla="*/ 102804 h 211462"/>
                  <a:gd name="connsiteX18" fmla="*/ 183279 w 190423"/>
                  <a:gd name="connsiteY18" fmla="*/ 117092 h 211462"/>
                  <a:gd name="connsiteX19" fmla="*/ 190423 w 190423"/>
                  <a:gd name="connsiteY19" fmla="*/ 136142 h 211462"/>
                  <a:gd name="connsiteX20" fmla="*/ 190423 w 190423"/>
                  <a:gd name="connsiteY20" fmla="*/ 150429 h 211462"/>
                  <a:gd name="connsiteX21" fmla="*/ 183279 w 190423"/>
                  <a:gd name="connsiteY21" fmla="*/ 164717 h 211462"/>
                  <a:gd name="connsiteX22" fmla="*/ 176136 w 190423"/>
                  <a:gd name="connsiteY22" fmla="*/ 171860 h 211462"/>
                  <a:gd name="connsiteX23" fmla="*/ 166611 w 190423"/>
                  <a:gd name="connsiteY23" fmla="*/ 174242 h 211462"/>
                  <a:gd name="connsiteX24" fmla="*/ 154704 w 190423"/>
                  <a:gd name="connsiteY24" fmla="*/ 179004 h 211462"/>
                  <a:gd name="connsiteX25" fmla="*/ 159467 w 190423"/>
                  <a:gd name="connsiteY25" fmla="*/ 188529 h 211462"/>
                  <a:gd name="connsiteX26" fmla="*/ 152323 w 190423"/>
                  <a:gd name="connsiteY26" fmla="*/ 200435 h 211462"/>
                  <a:gd name="connsiteX27" fmla="*/ 133273 w 190423"/>
                  <a:gd name="connsiteY27" fmla="*/ 209960 h 211462"/>
                  <a:gd name="connsiteX28" fmla="*/ 114223 w 190423"/>
                  <a:gd name="connsiteY28" fmla="*/ 209960 h 211462"/>
                  <a:gd name="connsiteX29" fmla="*/ 68979 w 190423"/>
                  <a:gd name="connsiteY29" fmla="*/ 176623 h 2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423" h="211462">
                    <a:moveTo>
                      <a:pt x="68979" y="176623"/>
                    </a:moveTo>
                    <a:cubicBezTo>
                      <a:pt x="52310" y="165908"/>
                      <a:pt x="24530" y="153604"/>
                      <a:pt x="14211" y="145667"/>
                    </a:cubicBezTo>
                    <a:cubicBezTo>
                      <a:pt x="3892" y="137730"/>
                      <a:pt x="9051" y="136539"/>
                      <a:pt x="7067" y="128998"/>
                    </a:cubicBezTo>
                    <a:cubicBezTo>
                      <a:pt x="5083" y="121457"/>
                      <a:pt x="3098" y="107567"/>
                      <a:pt x="2304" y="100423"/>
                    </a:cubicBezTo>
                    <a:cubicBezTo>
                      <a:pt x="1510" y="93279"/>
                      <a:pt x="-2459" y="91691"/>
                      <a:pt x="2304" y="86135"/>
                    </a:cubicBezTo>
                    <a:cubicBezTo>
                      <a:pt x="7066" y="80579"/>
                      <a:pt x="21354" y="72641"/>
                      <a:pt x="30879" y="67085"/>
                    </a:cubicBezTo>
                    <a:cubicBezTo>
                      <a:pt x="40404" y="61529"/>
                      <a:pt x="59454" y="52798"/>
                      <a:pt x="59454" y="52798"/>
                    </a:cubicBezTo>
                    <a:lnTo>
                      <a:pt x="92792" y="36129"/>
                    </a:lnTo>
                    <a:cubicBezTo>
                      <a:pt x="102317" y="31366"/>
                      <a:pt x="109857" y="28192"/>
                      <a:pt x="116604" y="24223"/>
                    </a:cubicBezTo>
                    <a:cubicBezTo>
                      <a:pt x="123351" y="20254"/>
                      <a:pt x="127717" y="15889"/>
                      <a:pt x="133273" y="12317"/>
                    </a:cubicBezTo>
                    <a:cubicBezTo>
                      <a:pt x="138829" y="8745"/>
                      <a:pt x="143592" y="4776"/>
                      <a:pt x="149942" y="2792"/>
                    </a:cubicBezTo>
                    <a:cubicBezTo>
                      <a:pt x="156292" y="807"/>
                      <a:pt x="166610" y="-781"/>
                      <a:pt x="171373" y="410"/>
                    </a:cubicBezTo>
                    <a:cubicBezTo>
                      <a:pt x="176136" y="1601"/>
                      <a:pt x="177326" y="3982"/>
                      <a:pt x="178517" y="9935"/>
                    </a:cubicBezTo>
                    <a:cubicBezTo>
                      <a:pt x="179708" y="15888"/>
                      <a:pt x="180501" y="28588"/>
                      <a:pt x="178517" y="36129"/>
                    </a:cubicBezTo>
                    <a:cubicBezTo>
                      <a:pt x="176533" y="43670"/>
                      <a:pt x="169389" y="49226"/>
                      <a:pt x="166611" y="55179"/>
                    </a:cubicBezTo>
                    <a:cubicBezTo>
                      <a:pt x="163833" y="61132"/>
                      <a:pt x="161848" y="66689"/>
                      <a:pt x="161848" y="71848"/>
                    </a:cubicBezTo>
                    <a:cubicBezTo>
                      <a:pt x="161848" y="77007"/>
                      <a:pt x="164627" y="80976"/>
                      <a:pt x="166611" y="86135"/>
                    </a:cubicBezTo>
                    <a:cubicBezTo>
                      <a:pt x="168595" y="91294"/>
                      <a:pt x="170976" y="97645"/>
                      <a:pt x="173754" y="102804"/>
                    </a:cubicBezTo>
                    <a:cubicBezTo>
                      <a:pt x="176532" y="107963"/>
                      <a:pt x="180501" y="111536"/>
                      <a:pt x="183279" y="117092"/>
                    </a:cubicBezTo>
                    <a:cubicBezTo>
                      <a:pt x="186057" y="122648"/>
                      <a:pt x="189232" y="130586"/>
                      <a:pt x="190423" y="136142"/>
                    </a:cubicBezTo>
                    <a:cubicBezTo>
                      <a:pt x="191614" y="141698"/>
                      <a:pt x="191614" y="145667"/>
                      <a:pt x="190423" y="150429"/>
                    </a:cubicBezTo>
                    <a:cubicBezTo>
                      <a:pt x="189232" y="155191"/>
                      <a:pt x="185660" y="161145"/>
                      <a:pt x="183279" y="164717"/>
                    </a:cubicBezTo>
                    <a:cubicBezTo>
                      <a:pt x="180898" y="168289"/>
                      <a:pt x="178914" y="170273"/>
                      <a:pt x="176136" y="171860"/>
                    </a:cubicBezTo>
                    <a:cubicBezTo>
                      <a:pt x="173358" y="173447"/>
                      <a:pt x="170183" y="173051"/>
                      <a:pt x="166611" y="174242"/>
                    </a:cubicBezTo>
                    <a:cubicBezTo>
                      <a:pt x="163039" y="175433"/>
                      <a:pt x="155895" y="176623"/>
                      <a:pt x="154704" y="179004"/>
                    </a:cubicBezTo>
                    <a:cubicBezTo>
                      <a:pt x="153513" y="181385"/>
                      <a:pt x="159864" y="184957"/>
                      <a:pt x="159467" y="188529"/>
                    </a:cubicBezTo>
                    <a:cubicBezTo>
                      <a:pt x="159070" y="192101"/>
                      <a:pt x="156688" y="196863"/>
                      <a:pt x="152323" y="200435"/>
                    </a:cubicBezTo>
                    <a:cubicBezTo>
                      <a:pt x="147958" y="204007"/>
                      <a:pt x="139623" y="208373"/>
                      <a:pt x="133273" y="209960"/>
                    </a:cubicBezTo>
                    <a:cubicBezTo>
                      <a:pt x="126923" y="211548"/>
                      <a:pt x="119779" y="212341"/>
                      <a:pt x="114223" y="209960"/>
                    </a:cubicBezTo>
                    <a:cubicBezTo>
                      <a:pt x="108667" y="207579"/>
                      <a:pt x="85648" y="187338"/>
                      <a:pt x="68979" y="176623"/>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028618" y="759481"/>
                <a:ext cx="147918" cy="167283"/>
              </a:xfrm>
              <a:custGeom>
                <a:avLst/>
                <a:gdLst>
                  <a:gd name="connsiteX0" fmla="*/ 145713 w 147918"/>
                  <a:gd name="connsiteY0" fmla="*/ 59669 h 167283"/>
                  <a:gd name="connsiteX1" fmla="*/ 143332 w 147918"/>
                  <a:gd name="connsiteY1" fmla="*/ 116819 h 167283"/>
                  <a:gd name="connsiteX2" fmla="*/ 126663 w 147918"/>
                  <a:gd name="connsiteY2" fmla="*/ 123963 h 167283"/>
                  <a:gd name="connsiteX3" fmla="*/ 114757 w 147918"/>
                  <a:gd name="connsiteY3" fmla="*/ 128725 h 167283"/>
                  <a:gd name="connsiteX4" fmla="*/ 102851 w 147918"/>
                  <a:gd name="connsiteY4" fmla="*/ 126344 h 167283"/>
                  <a:gd name="connsiteX5" fmla="*/ 109995 w 147918"/>
                  <a:gd name="connsiteY5" fmla="*/ 135869 h 167283"/>
                  <a:gd name="connsiteX6" fmla="*/ 112376 w 147918"/>
                  <a:gd name="connsiteY6" fmla="*/ 152538 h 167283"/>
                  <a:gd name="connsiteX7" fmla="*/ 105232 w 147918"/>
                  <a:gd name="connsiteY7" fmla="*/ 164444 h 167283"/>
                  <a:gd name="connsiteX8" fmla="*/ 83801 w 147918"/>
                  <a:gd name="connsiteY8" fmla="*/ 166825 h 167283"/>
                  <a:gd name="connsiteX9" fmla="*/ 62370 w 147918"/>
                  <a:gd name="connsiteY9" fmla="*/ 166825 h 167283"/>
                  <a:gd name="connsiteX10" fmla="*/ 57607 w 147918"/>
                  <a:gd name="connsiteY10" fmla="*/ 162063 h 167283"/>
                  <a:gd name="connsiteX11" fmla="*/ 57607 w 147918"/>
                  <a:gd name="connsiteY11" fmla="*/ 143013 h 167283"/>
                  <a:gd name="connsiteX12" fmla="*/ 59988 w 147918"/>
                  <a:gd name="connsiteY12" fmla="*/ 126344 h 167283"/>
                  <a:gd name="connsiteX13" fmla="*/ 59988 w 147918"/>
                  <a:gd name="connsiteY13" fmla="*/ 123963 h 167283"/>
                  <a:gd name="connsiteX14" fmla="*/ 48082 w 147918"/>
                  <a:gd name="connsiteY14" fmla="*/ 121582 h 167283"/>
                  <a:gd name="connsiteX15" fmla="*/ 21888 w 147918"/>
                  <a:gd name="connsiteY15" fmla="*/ 126344 h 167283"/>
                  <a:gd name="connsiteX16" fmla="*/ 5220 w 147918"/>
                  <a:gd name="connsiteY16" fmla="*/ 126344 h 167283"/>
                  <a:gd name="connsiteX17" fmla="*/ 457 w 147918"/>
                  <a:gd name="connsiteY17" fmla="*/ 114438 h 167283"/>
                  <a:gd name="connsiteX18" fmla="*/ 14745 w 147918"/>
                  <a:gd name="connsiteY18" fmla="*/ 97769 h 167283"/>
                  <a:gd name="connsiteX19" fmla="*/ 12363 w 147918"/>
                  <a:gd name="connsiteY19" fmla="*/ 81100 h 167283"/>
                  <a:gd name="connsiteX20" fmla="*/ 5220 w 147918"/>
                  <a:gd name="connsiteY20" fmla="*/ 59669 h 167283"/>
                  <a:gd name="connsiteX21" fmla="*/ 24270 w 147918"/>
                  <a:gd name="connsiteY21" fmla="*/ 43000 h 167283"/>
                  <a:gd name="connsiteX22" fmla="*/ 62370 w 147918"/>
                  <a:gd name="connsiteY22" fmla="*/ 23950 h 167283"/>
                  <a:gd name="connsiteX23" fmla="*/ 83801 w 147918"/>
                  <a:gd name="connsiteY23" fmla="*/ 9663 h 167283"/>
                  <a:gd name="connsiteX24" fmla="*/ 100470 w 147918"/>
                  <a:gd name="connsiteY24" fmla="*/ 138 h 167283"/>
                  <a:gd name="connsiteX25" fmla="*/ 114757 w 147918"/>
                  <a:gd name="connsiteY25" fmla="*/ 16807 h 167283"/>
                  <a:gd name="connsiteX26" fmla="*/ 145713 w 147918"/>
                  <a:gd name="connsiteY26" fmla="*/ 59669 h 16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7918" h="167283">
                    <a:moveTo>
                      <a:pt x="145713" y="59669"/>
                    </a:moveTo>
                    <a:cubicBezTo>
                      <a:pt x="150476" y="76338"/>
                      <a:pt x="146507" y="106103"/>
                      <a:pt x="143332" y="116819"/>
                    </a:cubicBezTo>
                    <a:cubicBezTo>
                      <a:pt x="140157" y="127535"/>
                      <a:pt x="131425" y="121979"/>
                      <a:pt x="126663" y="123963"/>
                    </a:cubicBezTo>
                    <a:cubicBezTo>
                      <a:pt x="121900" y="125947"/>
                      <a:pt x="118726" y="128328"/>
                      <a:pt x="114757" y="128725"/>
                    </a:cubicBezTo>
                    <a:cubicBezTo>
                      <a:pt x="110788" y="129122"/>
                      <a:pt x="103645" y="125154"/>
                      <a:pt x="102851" y="126344"/>
                    </a:cubicBezTo>
                    <a:cubicBezTo>
                      <a:pt x="102057" y="127534"/>
                      <a:pt x="108408" y="131503"/>
                      <a:pt x="109995" y="135869"/>
                    </a:cubicBezTo>
                    <a:cubicBezTo>
                      <a:pt x="111582" y="140235"/>
                      <a:pt x="113170" y="147776"/>
                      <a:pt x="112376" y="152538"/>
                    </a:cubicBezTo>
                    <a:cubicBezTo>
                      <a:pt x="111582" y="157300"/>
                      <a:pt x="109994" y="162063"/>
                      <a:pt x="105232" y="164444"/>
                    </a:cubicBezTo>
                    <a:cubicBezTo>
                      <a:pt x="100470" y="166825"/>
                      <a:pt x="90945" y="166428"/>
                      <a:pt x="83801" y="166825"/>
                    </a:cubicBezTo>
                    <a:cubicBezTo>
                      <a:pt x="76657" y="167222"/>
                      <a:pt x="66736" y="167619"/>
                      <a:pt x="62370" y="166825"/>
                    </a:cubicBezTo>
                    <a:cubicBezTo>
                      <a:pt x="58004" y="166031"/>
                      <a:pt x="58401" y="166032"/>
                      <a:pt x="57607" y="162063"/>
                    </a:cubicBezTo>
                    <a:cubicBezTo>
                      <a:pt x="56813" y="158094"/>
                      <a:pt x="57210" y="148966"/>
                      <a:pt x="57607" y="143013"/>
                    </a:cubicBezTo>
                    <a:cubicBezTo>
                      <a:pt x="58004" y="137060"/>
                      <a:pt x="59591" y="129519"/>
                      <a:pt x="59988" y="126344"/>
                    </a:cubicBezTo>
                    <a:cubicBezTo>
                      <a:pt x="60385" y="123169"/>
                      <a:pt x="61972" y="124757"/>
                      <a:pt x="59988" y="123963"/>
                    </a:cubicBezTo>
                    <a:cubicBezTo>
                      <a:pt x="58004" y="123169"/>
                      <a:pt x="54432" y="121185"/>
                      <a:pt x="48082" y="121582"/>
                    </a:cubicBezTo>
                    <a:cubicBezTo>
                      <a:pt x="41732" y="121979"/>
                      <a:pt x="29032" y="125550"/>
                      <a:pt x="21888" y="126344"/>
                    </a:cubicBezTo>
                    <a:cubicBezTo>
                      <a:pt x="14744" y="127138"/>
                      <a:pt x="8792" y="128328"/>
                      <a:pt x="5220" y="126344"/>
                    </a:cubicBezTo>
                    <a:cubicBezTo>
                      <a:pt x="1648" y="124360"/>
                      <a:pt x="-1130" y="119200"/>
                      <a:pt x="457" y="114438"/>
                    </a:cubicBezTo>
                    <a:cubicBezTo>
                      <a:pt x="2044" y="109676"/>
                      <a:pt x="12761" y="103325"/>
                      <a:pt x="14745" y="97769"/>
                    </a:cubicBezTo>
                    <a:cubicBezTo>
                      <a:pt x="16729" y="92213"/>
                      <a:pt x="13950" y="87450"/>
                      <a:pt x="12363" y="81100"/>
                    </a:cubicBezTo>
                    <a:cubicBezTo>
                      <a:pt x="10775" y="74750"/>
                      <a:pt x="3235" y="66019"/>
                      <a:pt x="5220" y="59669"/>
                    </a:cubicBezTo>
                    <a:cubicBezTo>
                      <a:pt x="7204" y="53319"/>
                      <a:pt x="14745" y="48953"/>
                      <a:pt x="24270" y="43000"/>
                    </a:cubicBezTo>
                    <a:cubicBezTo>
                      <a:pt x="33795" y="37047"/>
                      <a:pt x="52448" y="29506"/>
                      <a:pt x="62370" y="23950"/>
                    </a:cubicBezTo>
                    <a:cubicBezTo>
                      <a:pt x="72292" y="18394"/>
                      <a:pt x="77451" y="13632"/>
                      <a:pt x="83801" y="9663"/>
                    </a:cubicBezTo>
                    <a:cubicBezTo>
                      <a:pt x="90151" y="5694"/>
                      <a:pt x="95311" y="-1053"/>
                      <a:pt x="100470" y="138"/>
                    </a:cubicBezTo>
                    <a:cubicBezTo>
                      <a:pt x="105629" y="1329"/>
                      <a:pt x="110392" y="10060"/>
                      <a:pt x="114757" y="16807"/>
                    </a:cubicBezTo>
                    <a:cubicBezTo>
                      <a:pt x="119122" y="23554"/>
                      <a:pt x="140950" y="43000"/>
                      <a:pt x="145713" y="59669"/>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786701" y="881060"/>
                <a:ext cx="118372" cy="67830"/>
              </a:xfrm>
              <a:custGeom>
                <a:avLst/>
                <a:gdLst>
                  <a:gd name="connsiteX0" fmla="*/ 59018 w 118372"/>
                  <a:gd name="connsiteY0" fmla="*/ 3 h 67830"/>
                  <a:gd name="connsiteX1" fmla="*/ 11393 w 118372"/>
                  <a:gd name="connsiteY1" fmla="*/ 40484 h 67830"/>
                  <a:gd name="connsiteX2" fmla="*/ 1868 w 118372"/>
                  <a:gd name="connsiteY2" fmla="*/ 64296 h 67830"/>
                  <a:gd name="connsiteX3" fmla="*/ 39968 w 118372"/>
                  <a:gd name="connsiteY3" fmla="*/ 66678 h 67830"/>
                  <a:gd name="connsiteX4" fmla="*/ 85212 w 118372"/>
                  <a:gd name="connsiteY4" fmla="*/ 66678 h 67830"/>
                  <a:gd name="connsiteX5" fmla="*/ 116168 w 118372"/>
                  <a:gd name="connsiteY5" fmla="*/ 52390 h 67830"/>
                  <a:gd name="connsiteX6" fmla="*/ 113787 w 118372"/>
                  <a:gd name="connsiteY6" fmla="*/ 42865 h 67830"/>
                  <a:gd name="connsiteX7" fmla="*/ 59018 w 118372"/>
                  <a:gd name="connsiteY7" fmla="*/ 3 h 6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72" h="67830">
                    <a:moveTo>
                      <a:pt x="59018" y="3"/>
                    </a:moveTo>
                    <a:cubicBezTo>
                      <a:pt x="41952" y="-394"/>
                      <a:pt x="20918" y="29769"/>
                      <a:pt x="11393" y="40484"/>
                    </a:cubicBezTo>
                    <a:cubicBezTo>
                      <a:pt x="1868" y="51199"/>
                      <a:pt x="-2894" y="59930"/>
                      <a:pt x="1868" y="64296"/>
                    </a:cubicBezTo>
                    <a:cubicBezTo>
                      <a:pt x="6630" y="68662"/>
                      <a:pt x="26077" y="66281"/>
                      <a:pt x="39968" y="66678"/>
                    </a:cubicBezTo>
                    <a:cubicBezTo>
                      <a:pt x="53859" y="67075"/>
                      <a:pt x="72512" y="69059"/>
                      <a:pt x="85212" y="66678"/>
                    </a:cubicBezTo>
                    <a:cubicBezTo>
                      <a:pt x="97912" y="64297"/>
                      <a:pt x="111406" y="56359"/>
                      <a:pt x="116168" y="52390"/>
                    </a:cubicBezTo>
                    <a:cubicBezTo>
                      <a:pt x="120930" y="48421"/>
                      <a:pt x="116962" y="48024"/>
                      <a:pt x="113787" y="42865"/>
                    </a:cubicBezTo>
                    <a:cubicBezTo>
                      <a:pt x="110612" y="37706"/>
                      <a:pt x="76084" y="400"/>
                      <a:pt x="59018" y="3"/>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693319" y="835819"/>
                <a:ext cx="91830" cy="95879"/>
              </a:xfrm>
              <a:custGeom>
                <a:avLst/>
                <a:gdLst>
                  <a:gd name="connsiteX0" fmla="*/ 0 w 91830"/>
                  <a:gd name="connsiteY0" fmla="*/ 9525 h 95879"/>
                  <a:gd name="connsiteX1" fmla="*/ 35719 w 91830"/>
                  <a:gd name="connsiteY1" fmla="*/ 73819 h 95879"/>
                  <a:gd name="connsiteX2" fmla="*/ 45244 w 91830"/>
                  <a:gd name="connsiteY2" fmla="*/ 92869 h 95879"/>
                  <a:gd name="connsiteX3" fmla="*/ 64294 w 91830"/>
                  <a:gd name="connsiteY3" fmla="*/ 95250 h 95879"/>
                  <a:gd name="connsiteX4" fmla="*/ 80962 w 91830"/>
                  <a:gd name="connsiteY4" fmla="*/ 95250 h 95879"/>
                  <a:gd name="connsiteX5" fmla="*/ 90487 w 91830"/>
                  <a:gd name="connsiteY5" fmla="*/ 88106 h 95879"/>
                  <a:gd name="connsiteX6" fmla="*/ 90487 w 91830"/>
                  <a:gd name="connsiteY6" fmla="*/ 61912 h 95879"/>
                  <a:gd name="connsiteX7" fmla="*/ 78581 w 91830"/>
                  <a:gd name="connsiteY7" fmla="*/ 42862 h 95879"/>
                  <a:gd name="connsiteX8" fmla="*/ 73819 w 91830"/>
                  <a:gd name="connsiteY8" fmla="*/ 21431 h 95879"/>
                  <a:gd name="connsiteX9" fmla="*/ 71437 w 91830"/>
                  <a:gd name="connsiteY9" fmla="*/ 9525 h 95879"/>
                  <a:gd name="connsiteX10" fmla="*/ 73819 w 91830"/>
                  <a:gd name="connsiteY10" fmla="*/ 0 h 9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30" h="95879">
                    <a:moveTo>
                      <a:pt x="0" y="9525"/>
                    </a:moveTo>
                    <a:cubicBezTo>
                      <a:pt x="14089" y="34726"/>
                      <a:pt x="28178" y="59928"/>
                      <a:pt x="35719" y="73819"/>
                    </a:cubicBezTo>
                    <a:cubicBezTo>
                      <a:pt x="43260" y="87710"/>
                      <a:pt x="40482" y="89297"/>
                      <a:pt x="45244" y="92869"/>
                    </a:cubicBezTo>
                    <a:cubicBezTo>
                      <a:pt x="50006" y="96441"/>
                      <a:pt x="58341" y="94853"/>
                      <a:pt x="64294" y="95250"/>
                    </a:cubicBezTo>
                    <a:cubicBezTo>
                      <a:pt x="70247" y="95647"/>
                      <a:pt x="76597" y="96441"/>
                      <a:pt x="80962" y="95250"/>
                    </a:cubicBezTo>
                    <a:cubicBezTo>
                      <a:pt x="85327" y="94059"/>
                      <a:pt x="88900" y="93662"/>
                      <a:pt x="90487" y="88106"/>
                    </a:cubicBezTo>
                    <a:cubicBezTo>
                      <a:pt x="92074" y="82550"/>
                      <a:pt x="92471" y="69453"/>
                      <a:pt x="90487" y="61912"/>
                    </a:cubicBezTo>
                    <a:cubicBezTo>
                      <a:pt x="88503" y="54371"/>
                      <a:pt x="81359" y="49609"/>
                      <a:pt x="78581" y="42862"/>
                    </a:cubicBezTo>
                    <a:cubicBezTo>
                      <a:pt x="75803" y="36115"/>
                      <a:pt x="75010" y="26987"/>
                      <a:pt x="73819" y="21431"/>
                    </a:cubicBezTo>
                    <a:cubicBezTo>
                      <a:pt x="72628" y="15875"/>
                      <a:pt x="71437" y="13097"/>
                      <a:pt x="71437" y="9525"/>
                    </a:cubicBezTo>
                    <a:cubicBezTo>
                      <a:pt x="71437" y="5953"/>
                      <a:pt x="72628" y="2976"/>
                      <a:pt x="73819" y="0"/>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898106" y="823913"/>
                <a:ext cx="102947" cy="90449"/>
              </a:xfrm>
              <a:custGeom>
                <a:avLst/>
                <a:gdLst>
                  <a:gd name="connsiteX0" fmla="*/ 0 w 102947"/>
                  <a:gd name="connsiteY0" fmla="*/ 11906 h 90449"/>
                  <a:gd name="connsiteX1" fmla="*/ 35719 w 102947"/>
                  <a:gd name="connsiteY1" fmla="*/ 61912 h 90449"/>
                  <a:gd name="connsiteX2" fmla="*/ 61913 w 102947"/>
                  <a:gd name="connsiteY2" fmla="*/ 88106 h 90449"/>
                  <a:gd name="connsiteX3" fmla="*/ 69057 w 102947"/>
                  <a:gd name="connsiteY3" fmla="*/ 88106 h 90449"/>
                  <a:gd name="connsiteX4" fmla="*/ 95250 w 102947"/>
                  <a:gd name="connsiteY4" fmla="*/ 78581 h 90449"/>
                  <a:gd name="connsiteX5" fmla="*/ 102394 w 102947"/>
                  <a:gd name="connsiteY5" fmla="*/ 66675 h 90449"/>
                  <a:gd name="connsiteX6" fmla="*/ 83344 w 102947"/>
                  <a:gd name="connsiteY6" fmla="*/ 45243 h 90449"/>
                  <a:gd name="connsiteX7" fmla="*/ 64294 w 102947"/>
                  <a:gd name="connsiteY7" fmla="*/ 23812 h 90449"/>
                  <a:gd name="connsiteX8" fmla="*/ 69057 w 102947"/>
                  <a:gd name="connsiteY8" fmla="*/ 0 h 9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47" h="90449">
                    <a:moveTo>
                      <a:pt x="0" y="11906"/>
                    </a:moveTo>
                    <a:cubicBezTo>
                      <a:pt x="12700" y="30559"/>
                      <a:pt x="25400" y="49212"/>
                      <a:pt x="35719" y="61912"/>
                    </a:cubicBezTo>
                    <a:cubicBezTo>
                      <a:pt x="46038" y="74612"/>
                      <a:pt x="56357" y="83740"/>
                      <a:pt x="61913" y="88106"/>
                    </a:cubicBezTo>
                    <a:cubicBezTo>
                      <a:pt x="67469" y="92472"/>
                      <a:pt x="63501" y="89693"/>
                      <a:pt x="69057" y="88106"/>
                    </a:cubicBezTo>
                    <a:cubicBezTo>
                      <a:pt x="74613" y="86519"/>
                      <a:pt x="89694" y="82153"/>
                      <a:pt x="95250" y="78581"/>
                    </a:cubicBezTo>
                    <a:cubicBezTo>
                      <a:pt x="100806" y="75009"/>
                      <a:pt x="104378" y="72231"/>
                      <a:pt x="102394" y="66675"/>
                    </a:cubicBezTo>
                    <a:cubicBezTo>
                      <a:pt x="100410" y="61119"/>
                      <a:pt x="83344" y="45243"/>
                      <a:pt x="83344" y="45243"/>
                    </a:cubicBezTo>
                    <a:cubicBezTo>
                      <a:pt x="76994" y="38099"/>
                      <a:pt x="66675" y="31352"/>
                      <a:pt x="64294" y="23812"/>
                    </a:cubicBezTo>
                    <a:cubicBezTo>
                      <a:pt x="61913" y="16272"/>
                      <a:pt x="65485" y="8136"/>
                      <a:pt x="69057" y="0"/>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069556" y="831056"/>
                <a:ext cx="78721" cy="85023"/>
              </a:xfrm>
              <a:custGeom>
                <a:avLst/>
                <a:gdLst>
                  <a:gd name="connsiteX0" fmla="*/ 50007 w 78721"/>
                  <a:gd name="connsiteY0" fmla="*/ 0 h 85023"/>
                  <a:gd name="connsiteX1" fmla="*/ 50007 w 78721"/>
                  <a:gd name="connsiteY1" fmla="*/ 50007 h 85023"/>
                  <a:gd name="connsiteX2" fmla="*/ 78582 w 78721"/>
                  <a:gd name="connsiteY2" fmla="*/ 73819 h 85023"/>
                  <a:gd name="connsiteX3" fmla="*/ 59532 w 78721"/>
                  <a:gd name="connsiteY3" fmla="*/ 80963 h 85023"/>
                  <a:gd name="connsiteX4" fmla="*/ 28575 w 78721"/>
                  <a:gd name="connsiteY4" fmla="*/ 83344 h 85023"/>
                  <a:gd name="connsiteX5" fmla="*/ 21432 w 78721"/>
                  <a:gd name="connsiteY5" fmla="*/ 83344 h 85023"/>
                  <a:gd name="connsiteX6" fmla="*/ 19050 w 78721"/>
                  <a:gd name="connsiteY6" fmla="*/ 61913 h 85023"/>
                  <a:gd name="connsiteX7" fmla="*/ 19050 w 78721"/>
                  <a:gd name="connsiteY7" fmla="*/ 42863 h 85023"/>
                  <a:gd name="connsiteX8" fmla="*/ 0 w 78721"/>
                  <a:gd name="connsiteY8" fmla="*/ 19050 h 85023"/>
                  <a:gd name="connsiteX9" fmla="*/ 0 w 78721"/>
                  <a:gd name="connsiteY9" fmla="*/ 19050 h 8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721" h="85023">
                    <a:moveTo>
                      <a:pt x="50007" y="0"/>
                    </a:moveTo>
                    <a:cubicBezTo>
                      <a:pt x="47626" y="18852"/>
                      <a:pt x="45245" y="37704"/>
                      <a:pt x="50007" y="50007"/>
                    </a:cubicBezTo>
                    <a:cubicBezTo>
                      <a:pt x="54769" y="62310"/>
                      <a:pt x="76995" y="68660"/>
                      <a:pt x="78582" y="73819"/>
                    </a:cubicBezTo>
                    <a:cubicBezTo>
                      <a:pt x="80169" y="78978"/>
                      <a:pt x="67866" y="79376"/>
                      <a:pt x="59532" y="80963"/>
                    </a:cubicBezTo>
                    <a:cubicBezTo>
                      <a:pt x="51198" y="82550"/>
                      <a:pt x="34925" y="82947"/>
                      <a:pt x="28575" y="83344"/>
                    </a:cubicBezTo>
                    <a:cubicBezTo>
                      <a:pt x="22225" y="83741"/>
                      <a:pt x="23019" y="86916"/>
                      <a:pt x="21432" y="83344"/>
                    </a:cubicBezTo>
                    <a:cubicBezTo>
                      <a:pt x="19844" y="79772"/>
                      <a:pt x="19447" y="68660"/>
                      <a:pt x="19050" y="61913"/>
                    </a:cubicBezTo>
                    <a:cubicBezTo>
                      <a:pt x="18653" y="55166"/>
                      <a:pt x="22225" y="50007"/>
                      <a:pt x="19050" y="42863"/>
                    </a:cubicBezTo>
                    <a:cubicBezTo>
                      <a:pt x="15875" y="35719"/>
                      <a:pt x="0" y="19050"/>
                      <a:pt x="0" y="19050"/>
                    </a:cubicBezTo>
                    <a:lnTo>
                      <a:pt x="0" y="19050"/>
                    </a:ln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943600" y="4543425"/>
            <a:ext cx="1618551" cy="485775"/>
            <a:chOff x="6323741" y="4162425"/>
            <a:chExt cx="2038706" cy="752634"/>
          </a:xfrm>
        </p:grpSpPr>
        <p:sp>
          <p:nvSpPr>
            <p:cNvPr id="50" name="Freeform 49"/>
            <p:cNvSpPr/>
            <p:nvPr/>
          </p:nvSpPr>
          <p:spPr>
            <a:xfrm>
              <a:off x="6324600" y="4162425"/>
              <a:ext cx="2037847" cy="752634"/>
            </a:xfrm>
            <a:custGeom>
              <a:avLst/>
              <a:gdLst>
                <a:gd name="connsiteX0" fmla="*/ 0 w 2037847"/>
                <a:gd name="connsiteY0" fmla="*/ 19050 h 752634"/>
                <a:gd name="connsiteX1" fmla="*/ 438150 w 2037847"/>
                <a:gd name="connsiteY1" fmla="*/ 0 h 752634"/>
                <a:gd name="connsiteX2" fmla="*/ 719138 w 2037847"/>
                <a:gd name="connsiteY2" fmla="*/ 19050 h 752634"/>
                <a:gd name="connsiteX3" fmla="*/ 1009650 w 2037847"/>
                <a:gd name="connsiteY3" fmla="*/ 42863 h 752634"/>
                <a:gd name="connsiteX4" fmla="*/ 1247775 w 2037847"/>
                <a:gd name="connsiteY4" fmla="*/ 33338 h 752634"/>
                <a:gd name="connsiteX5" fmla="*/ 1581150 w 2037847"/>
                <a:gd name="connsiteY5" fmla="*/ 33338 h 752634"/>
                <a:gd name="connsiteX6" fmla="*/ 1733550 w 2037847"/>
                <a:gd name="connsiteY6" fmla="*/ 76200 h 752634"/>
                <a:gd name="connsiteX7" fmla="*/ 1919288 w 2037847"/>
                <a:gd name="connsiteY7" fmla="*/ 161925 h 752634"/>
                <a:gd name="connsiteX8" fmla="*/ 2024063 w 2037847"/>
                <a:gd name="connsiteY8" fmla="*/ 238125 h 752634"/>
                <a:gd name="connsiteX9" fmla="*/ 2033588 w 2037847"/>
                <a:gd name="connsiteY9" fmla="*/ 280988 h 752634"/>
                <a:gd name="connsiteX10" fmla="*/ 1995488 w 2037847"/>
                <a:gd name="connsiteY10" fmla="*/ 276225 h 752634"/>
                <a:gd name="connsiteX11" fmla="*/ 1928813 w 2037847"/>
                <a:gd name="connsiteY11" fmla="*/ 300038 h 752634"/>
                <a:gd name="connsiteX12" fmla="*/ 1885950 w 2037847"/>
                <a:gd name="connsiteY12" fmla="*/ 352425 h 752634"/>
                <a:gd name="connsiteX13" fmla="*/ 1757363 w 2037847"/>
                <a:gd name="connsiteY13" fmla="*/ 500063 h 752634"/>
                <a:gd name="connsiteX14" fmla="*/ 1609725 w 2037847"/>
                <a:gd name="connsiteY14" fmla="*/ 633413 h 752634"/>
                <a:gd name="connsiteX15" fmla="*/ 1381125 w 2037847"/>
                <a:gd name="connsiteY15" fmla="*/ 723900 h 752634"/>
                <a:gd name="connsiteX16" fmla="*/ 995363 w 2037847"/>
                <a:gd name="connsiteY16" fmla="*/ 752475 h 752634"/>
                <a:gd name="connsiteX17" fmla="*/ 747713 w 2037847"/>
                <a:gd name="connsiteY17" fmla="*/ 714375 h 752634"/>
                <a:gd name="connsiteX18" fmla="*/ 547688 w 2037847"/>
                <a:gd name="connsiteY18" fmla="*/ 671513 h 752634"/>
                <a:gd name="connsiteX19" fmla="*/ 257175 w 2037847"/>
                <a:gd name="connsiteY19" fmla="*/ 681038 h 752634"/>
                <a:gd name="connsiteX20" fmla="*/ 76200 w 2037847"/>
                <a:gd name="connsiteY20" fmla="*/ 714375 h 752634"/>
                <a:gd name="connsiteX21" fmla="*/ 14288 w 2037847"/>
                <a:gd name="connsiteY21" fmla="*/ 733425 h 75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7847" h="752634">
                  <a:moveTo>
                    <a:pt x="0" y="19050"/>
                  </a:moveTo>
                  <a:cubicBezTo>
                    <a:pt x="159147" y="9525"/>
                    <a:pt x="318294" y="0"/>
                    <a:pt x="438150" y="0"/>
                  </a:cubicBezTo>
                  <a:cubicBezTo>
                    <a:pt x="558006" y="0"/>
                    <a:pt x="719138" y="19050"/>
                    <a:pt x="719138" y="19050"/>
                  </a:cubicBezTo>
                  <a:cubicBezTo>
                    <a:pt x="814388" y="26194"/>
                    <a:pt x="921544" y="40482"/>
                    <a:pt x="1009650" y="42863"/>
                  </a:cubicBezTo>
                  <a:cubicBezTo>
                    <a:pt x="1097756" y="45244"/>
                    <a:pt x="1152525" y="34925"/>
                    <a:pt x="1247775" y="33338"/>
                  </a:cubicBezTo>
                  <a:cubicBezTo>
                    <a:pt x="1343025" y="31751"/>
                    <a:pt x="1500188" y="26194"/>
                    <a:pt x="1581150" y="33338"/>
                  </a:cubicBezTo>
                  <a:cubicBezTo>
                    <a:pt x="1662112" y="40482"/>
                    <a:pt x="1677194" y="54769"/>
                    <a:pt x="1733550" y="76200"/>
                  </a:cubicBezTo>
                  <a:cubicBezTo>
                    <a:pt x="1789906" y="97631"/>
                    <a:pt x="1870869" y="134938"/>
                    <a:pt x="1919288" y="161925"/>
                  </a:cubicBezTo>
                  <a:cubicBezTo>
                    <a:pt x="1967707" y="188913"/>
                    <a:pt x="2005013" y="218281"/>
                    <a:pt x="2024063" y="238125"/>
                  </a:cubicBezTo>
                  <a:cubicBezTo>
                    <a:pt x="2043113" y="257969"/>
                    <a:pt x="2038350" y="274638"/>
                    <a:pt x="2033588" y="280988"/>
                  </a:cubicBezTo>
                  <a:cubicBezTo>
                    <a:pt x="2028826" y="287338"/>
                    <a:pt x="2012951" y="273050"/>
                    <a:pt x="1995488" y="276225"/>
                  </a:cubicBezTo>
                  <a:cubicBezTo>
                    <a:pt x="1978026" y="279400"/>
                    <a:pt x="1947069" y="287338"/>
                    <a:pt x="1928813" y="300038"/>
                  </a:cubicBezTo>
                  <a:cubicBezTo>
                    <a:pt x="1910557" y="312738"/>
                    <a:pt x="1914525" y="319088"/>
                    <a:pt x="1885950" y="352425"/>
                  </a:cubicBezTo>
                  <a:cubicBezTo>
                    <a:pt x="1857375" y="385763"/>
                    <a:pt x="1803400" y="453232"/>
                    <a:pt x="1757363" y="500063"/>
                  </a:cubicBezTo>
                  <a:cubicBezTo>
                    <a:pt x="1711326" y="546894"/>
                    <a:pt x="1672431" y="596107"/>
                    <a:pt x="1609725" y="633413"/>
                  </a:cubicBezTo>
                  <a:cubicBezTo>
                    <a:pt x="1547019" y="670719"/>
                    <a:pt x="1483519" y="704056"/>
                    <a:pt x="1381125" y="723900"/>
                  </a:cubicBezTo>
                  <a:cubicBezTo>
                    <a:pt x="1278731" y="743744"/>
                    <a:pt x="1100932" y="754062"/>
                    <a:pt x="995363" y="752475"/>
                  </a:cubicBezTo>
                  <a:cubicBezTo>
                    <a:pt x="889794" y="750888"/>
                    <a:pt x="822325" y="727869"/>
                    <a:pt x="747713" y="714375"/>
                  </a:cubicBezTo>
                  <a:cubicBezTo>
                    <a:pt x="673101" y="700881"/>
                    <a:pt x="629444" y="677069"/>
                    <a:pt x="547688" y="671513"/>
                  </a:cubicBezTo>
                  <a:cubicBezTo>
                    <a:pt x="465932" y="665957"/>
                    <a:pt x="335756" y="673894"/>
                    <a:pt x="257175" y="681038"/>
                  </a:cubicBezTo>
                  <a:cubicBezTo>
                    <a:pt x="178594" y="688182"/>
                    <a:pt x="116681" y="705644"/>
                    <a:pt x="76200" y="714375"/>
                  </a:cubicBezTo>
                  <a:cubicBezTo>
                    <a:pt x="35719" y="723106"/>
                    <a:pt x="25003" y="728265"/>
                    <a:pt x="14288" y="733425"/>
                  </a:cubicBezTo>
                </a:path>
              </a:pathLst>
            </a:cu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6323741" y="4292025"/>
              <a:ext cx="1676864" cy="284839"/>
              <a:chOff x="5929313" y="4333810"/>
              <a:chExt cx="3127572" cy="777584"/>
            </a:xfrm>
          </p:grpSpPr>
          <p:sp>
            <p:nvSpPr>
              <p:cNvPr id="52" name="Freeform 51"/>
              <p:cNvSpPr/>
              <p:nvPr/>
            </p:nvSpPr>
            <p:spPr>
              <a:xfrm>
                <a:off x="5929313" y="4380973"/>
                <a:ext cx="367969" cy="654595"/>
              </a:xfrm>
              <a:custGeom>
                <a:avLst/>
                <a:gdLst>
                  <a:gd name="connsiteX0" fmla="*/ 314325 w 367969"/>
                  <a:gd name="connsiteY0" fmla="*/ 529166 h 654595"/>
                  <a:gd name="connsiteX1" fmla="*/ 357187 w 367969"/>
                  <a:gd name="connsiteY1" fmla="*/ 567266 h 654595"/>
                  <a:gd name="connsiteX2" fmla="*/ 361950 w 367969"/>
                  <a:gd name="connsiteY2" fmla="*/ 610129 h 654595"/>
                  <a:gd name="connsiteX3" fmla="*/ 333375 w 367969"/>
                  <a:gd name="connsiteY3" fmla="*/ 629179 h 654595"/>
                  <a:gd name="connsiteX4" fmla="*/ 247650 w 367969"/>
                  <a:gd name="connsiteY4" fmla="*/ 648229 h 654595"/>
                  <a:gd name="connsiteX5" fmla="*/ 190500 w 367969"/>
                  <a:gd name="connsiteY5" fmla="*/ 652991 h 654595"/>
                  <a:gd name="connsiteX6" fmla="*/ 166687 w 367969"/>
                  <a:gd name="connsiteY6" fmla="*/ 652991 h 654595"/>
                  <a:gd name="connsiteX7" fmla="*/ 157162 w 367969"/>
                  <a:gd name="connsiteY7" fmla="*/ 633941 h 654595"/>
                  <a:gd name="connsiteX8" fmla="*/ 147637 w 367969"/>
                  <a:gd name="connsiteY8" fmla="*/ 614891 h 654595"/>
                  <a:gd name="connsiteX9" fmla="*/ 142875 w 367969"/>
                  <a:gd name="connsiteY9" fmla="*/ 586316 h 654595"/>
                  <a:gd name="connsiteX10" fmla="*/ 133350 w 367969"/>
                  <a:gd name="connsiteY10" fmla="*/ 576791 h 654595"/>
                  <a:gd name="connsiteX11" fmla="*/ 100012 w 367969"/>
                  <a:gd name="connsiteY11" fmla="*/ 576791 h 654595"/>
                  <a:gd name="connsiteX12" fmla="*/ 66675 w 367969"/>
                  <a:gd name="connsiteY12" fmla="*/ 581554 h 654595"/>
                  <a:gd name="connsiteX13" fmla="*/ 23812 w 367969"/>
                  <a:gd name="connsiteY13" fmla="*/ 567266 h 654595"/>
                  <a:gd name="connsiteX14" fmla="*/ 9525 w 367969"/>
                  <a:gd name="connsiteY14" fmla="*/ 538691 h 654595"/>
                  <a:gd name="connsiteX15" fmla="*/ 0 w 367969"/>
                  <a:gd name="connsiteY15" fmla="*/ 486304 h 654595"/>
                  <a:gd name="connsiteX16" fmla="*/ 0 w 367969"/>
                  <a:gd name="connsiteY16" fmla="*/ 414866 h 654595"/>
                  <a:gd name="connsiteX17" fmla="*/ 9525 w 367969"/>
                  <a:gd name="connsiteY17" fmla="*/ 352954 h 654595"/>
                  <a:gd name="connsiteX18" fmla="*/ 28575 w 367969"/>
                  <a:gd name="connsiteY18" fmla="*/ 310091 h 654595"/>
                  <a:gd name="connsiteX19" fmla="*/ 47625 w 367969"/>
                  <a:gd name="connsiteY19" fmla="*/ 262466 h 654595"/>
                  <a:gd name="connsiteX20" fmla="*/ 76200 w 367969"/>
                  <a:gd name="connsiteY20" fmla="*/ 200554 h 654595"/>
                  <a:gd name="connsiteX21" fmla="*/ 76200 w 367969"/>
                  <a:gd name="connsiteY21" fmla="*/ 171979 h 654595"/>
                  <a:gd name="connsiteX22" fmla="*/ 76200 w 367969"/>
                  <a:gd name="connsiteY22" fmla="*/ 138641 h 654595"/>
                  <a:gd name="connsiteX23" fmla="*/ 66675 w 367969"/>
                  <a:gd name="connsiteY23" fmla="*/ 105304 h 654595"/>
                  <a:gd name="connsiteX24" fmla="*/ 52387 w 367969"/>
                  <a:gd name="connsiteY24" fmla="*/ 71966 h 654595"/>
                  <a:gd name="connsiteX25" fmla="*/ 38100 w 367969"/>
                  <a:gd name="connsiteY25" fmla="*/ 48154 h 654595"/>
                  <a:gd name="connsiteX26" fmla="*/ 38100 w 367969"/>
                  <a:gd name="connsiteY26" fmla="*/ 29104 h 654595"/>
                  <a:gd name="connsiteX27" fmla="*/ 47625 w 367969"/>
                  <a:gd name="connsiteY27" fmla="*/ 14816 h 654595"/>
                  <a:gd name="connsiteX28" fmla="*/ 95250 w 367969"/>
                  <a:gd name="connsiteY28" fmla="*/ 14816 h 654595"/>
                  <a:gd name="connsiteX29" fmla="*/ 128587 w 367969"/>
                  <a:gd name="connsiteY29" fmla="*/ 10054 h 654595"/>
                  <a:gd name="connsiteX30" fmla="*/ 161925 w 367969"/>
                  <a:gd name="connsiteY30" fmla="*/ 529 h 654595"/>
                  <a:gd name="connsiteX31" fmla="*/ 214312 w 367969"/>
                  <a:gd name="connsiteY31" fmla="*/ 5291 h 654595"/>
                  <a:gd name="connsiteX32" fmla="*/ 242887 w 367969"/>
                  <a:gd name="connsiteY32" fmla="*/ 38629 h 654595"/>
                  <a:gd name="connsiteX33" fmla="*/ 266700 w 367969"/>
                  <a:gd name="connsiteY33" fmla="*/ 100541 h 654595"/>
                  <a:gd name="connsiteX34" fmla="*/ 295275 w 367969"/>
                  <a:gd name="connsiteY34" fmla="*/ 167216 h 654595"/>
                  <a:gd name="connsiteX35" fmla="*/ 314325 w 367969"/>
                  <a:gd name="connsiteY35" fmla="*/ 214841 h 654595"/>
                  <a:gd name="connsiteX36" fmla="*/ 333375 w 367969"/>
                  <a:gd name="connsiteY36" fmla="*/ 248179 h 654595"/>
                  <a:gd name="connsiteX37" fmla="*/ 347662 w 367969"/>
                  <a:gd name="connsiteY37" fmla="*/ 281516 h 654595"/>
                  <a:gd name="connsiteX38" fmla="*/ 352425 w 367969"/>
                  <a:gd name="connsiteY38" fmla="*/ 305329 h 654595"/>
                  <a:gd name="connsiteX39" fmla="*/ 352425 w 367969"/>
                  <a:gd name="connsiteY39" fmla="*/ 362479 h 654595"/>
                  <a:gd name="connsiteX40" fmla="*/ 361950 w 367969"/>
                  <a:gd name="connsiteY40" fmla="*/ 414866 h 654595"/>
                  <a:gd name="connsiteX41" fmla="*/ 366712 w 367969"/>
                  <a:gd name="connsiteY41" fmla="*/ 443441 h 654595"/>
                  <a:gd name="connsiteX42" fmla="*/ 366712 w 367969"/>
                  <a:gd name="connsiteY42" fmla="*/ 467254 h 654595"/>
                  <a:gd name="connsiteX43" fmla="*/ 352425 w 367969"/>
                  <a:gd name="connsiteY43" fmla="*/ 491066 h 654595"/>
                  <a:gd name="connsiteX44" fmla="*/ 314325 w 367969"/>
                  <a:gd name="connsiteY44" fmla="*/ 529166 h 65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7969" h="654595">
                    <a:moveTo>
                      <a:pt x="314325" y="529166"/>
                    </a:moveTo>
                    <a:cubicBezTo>
                      <a:pt x="315119" y="541866"/>
                      <a:pt x="349250" y="553772"/>
                      <a:pt x="357187" y="567266"/>
                    </a:cubicBezTo>
                    <a:cubicBezTo>
                      <a:pt x="365124" y="580760"/>
                      <a:pt x="365919" y="599810"/>
                      <a:pt x="361950" y="610129"/>
                    </a:cubicBezTo>
                    <a:cubicBezTo>
                      <a:pt x="357981" y="620448"/>
                      <a:pt x="352425" y="622829"/>
                      <a:pt x="333375" y="629179"/>
                    </a:cubicBezTo>
                    <a:cubicBezTo>
                      <a:pt x="314325" y="635529"/>
                      <a:pt x="271462" y="644260"/>
                      <a:pt x="247650" y="648229"/>
                    </a:cubicBezTo>
                    <a:cubicBezTo>
                      <a:pt x="223838" y="652198"/>
                      <a:pt x="203994" y="652197"/>
                      <a:pt x="190500" y="652991"/>
                    </a:cubicBezTo>
                    <a:cubicBezTo>
                      <a:pt x="177006" y="653785"/>
                      <a:pt x="172243" y="656166"/>
                      <a:pt x="166687" y="652991"/>
                    </a:cubicBezTo>
                    <a:cubicBezTo>
                      <a:pt x="161131" y="649816"/>
                      <a:pt x="157162" y="633941"/>
                      <a:pt x="157162" y="633941"/>
                    </a:cubicBezTo>
                    <a:cubicBezTo>
                      <a:pt x="153987" y="627591"/>
                      <a:pt x="150018" y="622828"/>
                      <a:pt x="147637" y="614891"/>
                    </a:cubicBezTo>
                    <a:cubicBezTo>
                      <a:pt x="145256" y="606954"/>
                      <a:pt x="145256" y="592666"/>
                      <a:pt x="142875" y="586316"/>
                    </a:cubicBezTo>
                    <a:cubicBezTo>
                      <a:pt x="140494" y="579966"/>
                      <a:pt x="140494" y="578379"/>
                      <a:pt x="133350" y="576791"/>
                    </a:cubicBezTo>
                    <a:cubicBezTo>
                      <a:pt x="126206" y="575204"/>
                      <a:pt x="111124" y="575997"/>
                      <a:pt x="100012" y="576791"/>
                    </a:cubicBezTo>
                    <a:cubicBezTo>
                      <a:pt x="88900" y="577585"/>
                      <a:pt x="79375" y="583141"/>
                      <a:pt x="66675" y="581554"/>
                    </a:cubicBezTo>
                    <a:cubicBezTo>
                      <a:pt x="53975" y="579967"/>
                      <a:pt x="33337" y="574410"/>
                      <a:pt x="23812" y="567266"/>
                    </a:cubicBezTo>
                    <a:cubicBezTo>
                      <a:pt x="14287" y="560122"/>
                      <a:pt x="13494" y="552185"/>
                      <a:pt x="9525" y="538691"/>
                    </a:cubicBezTo>
                    <a:cubicBezTo>
                      <a:pt x="5556" y="525197"/>
                      <a:pt x="1587" y="506941"/>
                      <a:pt x="0" y="486304"/>
                    </a:cubicBezTo>
                    <a:cubicBezTo>
                      <a:pt x="-1587" y="465667"/>
                      <a:pt x="-1587" y="437091"/>
                      <a:pt x="0" y="414866"/>
                    </a:cubicBezTo>
                    <a:cubicBezTo>
                      <a:pt x="1587" y="392641"/>
                      <a:pt x="4762" y="370417"/>
                      <a:pt x="9525" y="352954"/>
                    </a:cubicBezTo>
                    <a:cubicBezTo>
                      <a:pt x="14288" y="335491"/>
                      <a:pt x="22225" y="325172"/>
                      <a:pt x="28575" y="310091"/>
                    </a:cubicBezTo>
                    <a:cubicBezTo>
                      <a:pt x="34925" y="295010"/>
                      <a:pt x="39688" y="280722"/>
                      <a:pt x="47625" y="262466"/>
                    </a:cubicBezTo>
                    <a:cubicBezTo>
                      <a:pt x="55562" y="244210"/>
                      <a:pt x="71438" y="215635"/>
                      <a:pt x="76200" y="200554"/>
                    </a:cubicBezTo>
                    <a:cubicBezTo>
                      <a:pt x="80962" y="185473"/>
                      <a:pt x="76200" y="171979"/>
                      <a:pt x="76200" y="171979"/>
                    </a:cubicBezTo>
                    <a:cubicBezTo>
                      <a:pt x="76200" y="161660"/>
                      <a:pt x="77787" y="149753"/>
                      <a:pt x="76200" y="138641"/>
                    </a:cubicBezTo>
                    <a:cubicBezTo>
                      <a:pt x="74613" y="127529"/>
                      <a:pt x="70644" y="116416"/>
                      <a:pt x="66675" y="105304"/>
                    </a:cubicBezTo>
                    <a:cubicBezTo>
                      <a:pt x="62706" y="94192"/>
                      <a:pt x="57150" y="81491"/>
                      <a:pt x="52387" y="71966"/>
                    </a:cubicBezTo>
                    <a:cubicBezTo>
                      <a:pt x="47624" y="62441"/>
                      <a:pt x="40481" y="55298"/>
                      <a:pt x="38100" y="48154"/>
                    </a:cubicBezTo>
                    <a:cubicBezTo>
                      <a:pt x="35719" y="41010"/>
                      <a:pt x="36513" y="34660"/>
                      <a:pt x="38100" y="29104"/>
                    </a:cubicBezTo>
                    <a:cubicBezTo>
                      <a:pt x="39687" y="23548"/>
                      <a:pt x="38100" y="17197"/>
                      <a:pt x="47625" y="14816"/>
                    </a:cubicBezTo>
                    <a:cubicBezTo>
                      <a:pt x="57150" y="12435"/>
                      <a:pt x="81756" y="15610"/>
                      <a:pt x="95250" y="14816"/>
                    </a:cubicBezTo>
                    <a:cubicBezTo>
                      <a:pt x="108744" y="14022"/>
                      <a:pt x="117474" y="12435"/>
                      <a:pt x="128587" y="10054"/>
                    </a:cubicBezTo>
                    <a:cubicBezTo>
                      <a:pt x="139699" y="7673"/>
                      <a:pt x="147638" y="1323"/>
                      <a:pt x="161925" y="529"/>
                    </a:cubicBezTo>
                    <a:cubicBezTo>
                      <a:pt x="176212" y="-265"/>
                      <a:pt x="200818" y="-1059"/>
                      <a:pt x="214312" y="5291"/>
                    </a:cubicBezTo>
                    <a:cubicBezTo>
                      <a:pt x="227806" y="11641"/>
                      <a:pt x="234156" y="22754"/>
                      <a:pt x="242887" y="38629"/>
                    </a:cubicBezTo>
                    <a:cubicBezTo>
                      <a:pt x="251618" y="54504"/>
                      <a:pt x="257969" y="79110"/>
                      <a:pt x="266700" y="100541"/>
                    </a:cubicBezTo>
                    <a:cubicBezTo>
                      <a:pt x="275431" y="121972"/>
                      <a:pt x="287338" y="148166"/>
                      <a:pt x="295275" y="167216"/>
                    </a:cubicBezTo>
                    <a:cubicBezTo>
                      <a:pt x="303212" y="186266"/>
                      <a:pt x="307975" y="201347"/>
                      <a:pt x="314325" y="214841"/>
                    </a:cubicBezTo>
                    <a:cubicBezTo>
                      <a:pt x="320675" y="228335"/>
                      <a:pt x="327819" y="237066"/>
                      <a:pt x="333375" y="248179"/>
                    </a:cubicBezTo>
                    <a:cubicBezTo>
                      <a:pt x="338931" y="259291"/>
                      <a:pt x="344487" y="271991"/>
                      <a:pt x="347662" y="281516"/>
                    </a:cubicBezTo>
                    <a:cubicBezTo>
                      <a:pt x="350837" y="291041"/>
                      <a:pt x="351631" y="291835"/>
                      <a:pt x="352425" y="305329"/>
                    </a:cubicBezTo>
                    <a:cubicBezTo>
                      <a:pt x="353219" y="318823"/>
                      <a:pt x="350838" y="344223"/>
                      <a:pt x="352425" y="362479"/>
                    </a:cubicBezTo>
                    <a:cubicBezTo>
                      <a:pt x="354013" y="380735"/>
                      <a:pt x="359569" y="401372"/>
                      <a:pt x="361950" y="414866"/>
                    </a:cubicBezTo>
                    <a:cubicBezTo>
                      <a:pt x="364331" y="428360"/>
                      <a:pt x="365918" y="434710"/>
                      <a:pt x="366712" y="443441"/>
                    </a:cubicBezTo>
                    <a:cubicBezTo>
                      <a:pt x="367506" y="452172"/>
                      <a:pt x="369093" y="459317"/>
                      <a:pt x="366712" y="467254"/>
                    </a:cubicBezTo>
                    <a:cubicBezTo>
                      <a:pt x="364331" y="475191"/>
                      <a:pt x="356394" y="482335"/>
                      <a:pt x="352425" y="491066"/>
                    </a:cubicBezTo>
                    <a:cubicBezTo>
                      <a:pt x="348456" y="499797"/>
                      <a:pt x="313531" y="516466"/>
                      <a:pt x="314325" y="52916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6281738" y="4342145"/>
                <a:ext cx="366865" cy="635585"/>
              </a:xfrm>
              <a:custGeom>
                <a:avLst/>
                <a:gdLst>
                  <a:gd name="connsiteX0" fmla="*/ 285750 w 366865"/>
                  <a:gd name="connsiteY0" fmla="*/ 510844 h 635585"/>
                  <a:gd name="connsiteX1" fmla="*/ 338137 w 366865"/>
                  <a:gd name="connsiteY1" fmla="*/ 577519 h 635585"/>
                  <a:gd name="connsiteX2" fmla="*/ 333375 w 366865"/>
                  <a:gd name="connsiteY2" fmla="*/ 610857 h 635585"/>
                  <a:gd name="connsiteX3" fmla="*/ 285750 w 366865"/>
                  <a:gd name="connsiteY3" fmla="*/ 629907 h 635585"/>
                  <a:gd name="connsiteX4" fmla="*/ 257175 w 366865"/>
                  <a:gd name="connsiteY4" fmla="*/ 634669 h 635585"/>
                  <a:gd name="connsiteX5" fmla="*/ 209550 w 366865"/>
                  <a:gd name="connsiteY5" fmla="*/ 634669 h 635585"/>
                  <a:gd name="connsiteX6" fmla="*/ 185737 w 366865"/>
                  <a:gd name="connsiteY6" fmla="*/ 625144 h 635585"/>
                  <a:gd name="connsiteX7" fmla="*/ 161925 w 366865"/>
                  <a:gd name="connsiteY7" fmla="*/ 577519 h 635585"/>
                  <a:gd name="connsiteX8" fmla="*/ 152400 w 366865"/>
                  <a:gd name="connsiteY8" fmla="*/ 563232 h 635585"/>
                  <a:gd name="connsiteX9" fmla="*/ 138112 w 366865"/>
                  <a:gd name="connsiteY9" fmla="*/ 544182 h 635585"/>
                  <a:gd name="connsiteX10" fmla="*/ 133350 w 366865"/>
                  <a:gd name="connsiteY10" fmla="*/ 529894 h 635585"/>
                  <a:gd name="connsiteX11" fmla="*/ 119062 w 366865"/>
                  <a:gd name="connsiteY11" fmla="*/ 529894 h 635585"/>
                  <a:gd name="connsiteX12" fmla="*/ 104775 w 366865"/>
                  <a:gd name="connsiteY12" fmla="*/ 544182 h 635585"/>
                  <a:gd name="connsiteX13" fmla="*/ 76200 w 366865"/>
                  <a:gd name="connsiteY13" fmla="*/ 544182 h 635585"/>
                  <a:gd name="connsiteX14" fmla="*/ 42862 w 366865"/>
                  <a:gd name="connsiteY14" fmla="*/ 515607 h 635585"/>
                  <a:gd name="connsiteX15" fmla="*/ 23812 w 366865"/>
                  <a:gd name="connsiteY15" fmla="*/ 487032 h 635585"/>
                  <a:gd name="connsiteX16" fmla="*/ 14287 w 366865"/>
                  <a:gd name="connsiteY16" fmla="*/ 429882 h 635585"/>
                  <a:gd name="connsiteX17" fmla="*/ 9525 w 366865"/>
                  <a:gd name="connsiteY17" fmla="*/ 363207 h 635585"/>
                  <a:gd name="connsiteX18" fmla="*/ 0 w 366865"/>
                  <a:gd name="connsiteY18" fmla="*/ 329869 h 635585"/>
                  <a:gd name="connsiteX19" fmla="*/ 9525 w 366865"/>
                  <a:gd name="connsiteY19" fmla="*/ 291769 h 635585"/>
                  <a:gd name="connsiteX20" fmla="*/ 33337 w 366865"/>
                  <a:gd name="connsiteY20" fmla="*/ 272719 h 635585"/>
                  <a:gd name="connsiteX21" fmla="*/ 76200 w 366865"/>
                  <a:gd name="connsiteY21" fmla="*/ 234619 h 635585"/>
                  <a:gd name="connsiteX22" fmla="*/ 100012 w 366865"/>
                  <a:gd name="connsiteY22" fmla="*/ 196519 h 635585"/>
                  <a:gd name="connsiteX23" fmla="*/ 119062 w 366865"/>
                  <a:gd name="connsiteY23" fmla="*/ 163182 h 635585"/>
                  <a:gd name="connsiteX24" fmla="*/ 119062 w 366865"/>
                  <a:gd name="connsiteY24" fmla="*/ 129844 h 635585"/>
                  <a:gd name="connsiteX25" fmla="*/ 114300 w 366865"/>
                  <a:gd name="connsiteY25" fmla="*/ 91744 h 635585"/>
                  <a:gd name="connsiteX26" fmla="*/ 100012 w 366865"/>
                  <a:gd name="connsiteY26" fmla="*/ 63169 h 635585"/>
                  <a:gd name="connsiteX27" fmla="*/ 90487 w 366865"/>
                  <a:gd name="connsiteY27" fmla="*/ 39357 h 635585"/>
                  <a:gd name="connsiteX28" fmla="*/ 90487 w 366865"/>
                  <a:gd name="connsiteY28" fmla="*/ 15544 h 635585"/>
                  <a:gd name="connsiteX29" fmla="*/ 104775 w 366865"/>
                  <a:gd name="connsiteY29" fmla="*/ 6019 h 635585"/>
                  <a:gd name="connsiteX30" fmla="*/ 133350 w 366865"/>
                  <a:gd name="connsiteY30" fmla="*/ 6019 h 635585"/>
                  <a:gd name="connsiteX31" fmla="*/ 176212 w 366865"/>
                  <a:gd name="connsiteY31" fmla="*/ 6019 h 635585"/>
                  <a:gd name="connsiteX32" fmla="*/ 200025 w 366865"/>
                  <a:gd name="connsiteY32" fmla="*/ 6019 h 635585"/>
                  <a:gd name="connsiteX33" fmla="*/ 223837 w 366865"/>
                  <a:gd name="connsiteY33" fmla="*/ 1257 h 635585"/>
                  <a:gd name="connsiteX34" fmla="*/ 242887 w 366865"/>
                  <a:gd name="connsiteY34" fmla="*/ 1257 h 635585"/>
                  <a:gd name="connsiteX35" fmla="*/ 271462 w 366865"/>
                  <a:gd name="connsiteY35" fmla="*/ 15544 h 635585"/>
                  <a:gd name="connsiteX36" fmla="*/ 285750 w 366865"/>
                  <a:gd name="connsiteY36" fmla="*/ 63169 h 635585"/>
                  <a:gd name="connsiteX37" fmla="*/ 300037 w 366865"/>
                  <a:gd name="connsiteY37" fmla="*/ 129844 h 635585"/>
                  <a:gd name="connsiteX38" fmla="*/ 309562 w 366865"/>
                  <a:gd name="connsiteY38" fmla="*/ 186994 h 635585"/>
                  <a:gd name="connsiteX39" fmla="*/ 338137 w 366865"/>
                  <a:gd name="connsiteY39" fmla="*/ 239382 h 635585"/>
                  <a:gd name="connsiteX40" fmla="*/ 352425 w 366865"/>
                  <a:gd name="connsiteY40" fmla="*/ 248907 h 635585"/>
                  <a:gd name="connsiteX41" fmla="*/ 366712 w 366865"/>
                  <a:gd name="connsiteY41" fmla="*/ 277482 h 635585"/>
                  <a:gd name="connsiteX42" fmla="*/ 342900 w 366865"/>
                  <a:gd name="connsiteY42" fmla="*/ 315582 h 635585"/>
                  <a:gd name="connsiteX43" fmla="*/ 342900 w 366865"/>
                  <a:gd name="connsiteY43" fmla="*/ 358444 h 635585"/>
                  <a:gd name="connsiteX44" fmla="*/ 338137 w 366865"/>
                  <a:gd name="connsiteY44" fmla="*/ 406069 h 635585"/>
                  <a:gd name="connsiteX45" fmla="*/ 338137 w 366865"/>
                  <a:gd name="connsiteY45" fmla="*/ 453694 h 635585"/>
                  <a:gd name="connsiteX46" fmla="*/ 338137 w 366865"/>
                  <a:gd name="connsiteY46" fmla="*/ 477507 h 635585"/>
                  <a:gd name="connsiteX47" fmla="*/ 285750 w 366865"/>
                  <a:gd name="connsiteY47" fmla="*/ 510844 h 63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6865" h="635585">
                    <a:moveTo>
                      <a:pt x="285750" y="510844"/>
                    </a:moveTo>
                    <a:cubicBezTo>
                      <a:pt x="285750" y="527513"/>
                      <a:pt x="330200" y="560850"/>
                      <a:pt x="338137" y="577519"/>
                    </a:cubicBezTo>
                    <a:cubicBezTo>
                      <a:pt x="346074" y="594188"/>
                      <a:pt x="342106" y="602126"/>
                      <a:pt x="333375" y="610857"/>
                    </a:cubicBezTo>
                    <a:cubicBezTo>
                      <a:pt x="324644" y="619588"/>
                      <a:pt x="298450" y="625938"/>
                      <a:pt x="285750" y="629907"/>
                    </a:cubicBezTo>
                    <a:cubicBezTo>
                      <a:pt x="273050" y="633876"/>
                      <a:pt x="269875" y="633875"/>
                      <a:pt x="257175" y="634669"/>
                    </a:cubicBezTo>
                    <a:cubicBezTo>
                      <a:pt x="244475" y="635463"/>
                      <a:pt x="221456" y="636256"/>
                      <a:pt x="209550" y="634669"/>
                    </a:cubicBezTo>
                    <a:cubicBezTo>
                      <a:pt x="197644" y="633082"/>
                      <a:pt x="193674" y="634669"/>
                      <a:pt x="185737" y="625144"/>
                    </a:cubicBezTo>
                    <a:cubicBezTo>
                      <a:pt x="177800" y="615619"/>
                      <a:pt x="167481" y="587838"/>
                      <a:pt x="161925" y="577519"/>
                    </a:cubicBezTo>
                    <a:cubicBezTo>
                      <a:pt x="156369" y="567200"/>
                      <a:pt x="156369" y="568788"/>
                      <a:pt x="152400" y="563232"/>
                    </a:cubicBezTo>
                    <a:cubicBezTo>
                      <a:pt x="148431" y="557676"/>
                      <a:pt x="141287" y="549738"/>
                      <a:pt x="138112" y="544182"/>
                    </a:cubicBezTo>
                    <a:cubicBezTo>
                      <a:pt x="134937" y="538626"/>
                      <a:pt x="136525" y="532275"/>
                      <a:pt x="133350" y="529894"/>
                    </a:cubicBezTo>
                    <a:cubicBezTo>
                      <a:pt x="130175" y="527513"/>
                      <a:pt x="123824" y="527513"/>
                      <a:pt x="119062" y="529894"/>
                    </a:cubicBezTo>
                    <a:cubicBezTo>
                      <a:pt x="114300" y="532275"/>
                      <a:pt x="111919" y="541801"/>
                      <a:pt x="104775" y="544182"/>
                    </a:cubicBezTo>
                    <a:cubicBezTo>
                      <a:pt x="97631" y="546563"/>
                      <a:pt x="86519" y="548944"/>
                      <a:pt x="76200" y="544182"/>
                    </a:cubicBezTo>
                    <a:cubicBezTo>
                      <a:pt x="65881" y="539420"/>
                      <a:pt x="51593" y="525132"/>
                      <a:pt x="42862" y="515607"/>
                    </a:cubicBezTo>
                    <a:cubicBezTo>
                      <a:pt x="34131" y="506082"/>
                      <a:pt x="28575" y="501320"/>
                      <a:pt x="23812" y="487032"/>
                    </a:cubicBezTo>
                    <a:cubicBezTo>
                      <a:pt x="19049" y="472744"/>
                      <a:pt x="16668" y="450519"/>
                      <a:pt x="14287" y="429882"/>
                    </a:cubicBezTo>
                    <a:cubicBezTo>
                      <a:pt x="11906" y="409244"/>
                      <a:pt x="11906" y="379876"/>
                      <a:pt x="9525" y="363207"/>
                    </a:cubicBezTo>
                    <a:cubicBezTo>
                      <a:pt x="7144" y="346538"/>
                      <a:pt x="0" y="341775"/>
                      <a:pt x="0" y="329869"/>
                    </a:cubicBezTo>
                    <a:cubicBezTo>
                      <a:pt x="0" y="317963"/>
                      <a:pt x="3969" y="301294"/>
                      <a:pt x="9525" y="291769"/>
                    </a:cubicBezTo>
                    <a:cubicBezTo>
                      <a:pt x="15081" y="282244"/>
                      <a:pt x="22224" y="282244"/>
                      <a:pt x="33337" y="272719"/>
                    </a:cubicBezTo>
                    <a:cubicBezTo>
                      <a:pt x="44449" y="263194"/>
                      <a:pt x="65088" y="247319"/>
                      <a:pt x="76200" y="234619"/>
                    </a:cubicBezTo>
                    <a:cubicBezTo>
                      <a:pt x="87312" y="221919"/>
                      <a:pt x="92868" y="208425"/>
                      <a:pt x="100012" y="196519"/>
                    </a:cubicBezTo>
                    <a:cubicBezTo>
                      <a:pt x="107156" y="184613"/>
                      <a:pt x="115887" y="174295"/>
                      <a:pt x="119062" y="163182"/>
                    </a:cubicBezTo>
                    <a:cubicBezTo>
                      <a:pt x="122237" y="152069"/>
                      <a:pt x="119856" y="141750"/>
                      <a:pt x="119062" y="129844"/>
                    </a:cubicBezTo>
                    <a:cubicBezTo>
                      <a:pt x="118268" y="117938"/>
                      <a:pt x="117475" y="102857"/>
                      <a:pt x="114300" y="91744"/>
                    </a:cubicBezTo>
                    <a:cubicBezTo>
                      <a:pt x="111125" y="80631"/>
                      <a:pt x="103981" y="71900"/>
                      <a:pt x="100012" y="63169"/>
                    </a:cubicBezTo>
                    <a:cubicBezTo>
                      <a:pt x="96043" y="54438"/>
                      <a:pt x="92075" y="47295"/>
                      <a:pt x="90487" y="39357"/>
                    </a:cubicBezTo>
                    <a:cubicBezTo>
                      <a:pt x="88899" y="31419"/>
                      <a:pt x="88106" y="21100"/>
                      <a:pt x="90487" y="15544"/>
                    </a:cubicBezTo>
                    <a:cubicBezTo>
                      <a:pt x="92868" y="9988"/>
                      <a:pt x="97631" y="7606"/>
                      <a:pt x="104775" y="6019"/>
                    </a:cubicBezTo>
                    <a:cubicBezTo>
                      <a:pt x="111919" y="4431"/>
                      <a:pt x="133350" y="6019"/>
                      <a:pt x="133350" y="6019"/>
                    </a:cubicBezTo>
                    <a:lnTo>
                      <a:pt x="176212" y="6019"/>
                    </a:lnTo>
                    <a:cubicBezTo>
                      <a:pt x="187324" y="6019"/>
                      <a:pt x="192088" y="6813"/>
                      <a:pt x="200025" y="6019"/>
                    </a:cubicBezTo>
                    <a:cubicBezTo>
                      <a:pt x="207962" y="5225"/>
                      <a:pt x="216693" y="2051"/>
                      <a:pt x="223837" y="1257"/>
                    </a:cubicBezTo>
                    <a:cubicBezTo>
                      <a:pt x="230981" y="463"/>
                      <a:pt x="234950" y="-1124"/>
                      <a:pt x="242887" y="1257"/>
                    </a:cubicBezTo>
                    <a:cubicBezTo>
                      <a:pt x="250824" y="3638"/>
                      <a:pt x="264318" y="5225"/>
                      <a:pt x="271462" y="15544"/>
                    </a:cubicBezTo>
                    <a:cubicBezTo>
                      <a:pt x="278606" y="25863"/>
                      <a:pt x="280988" y="44119"/>
                      <a:pt x="285750" y="63169"/>
                    </a:cubicBezTo>
                    <a:cubicBezTo>
                      <a:pt x="290512" y="82219"/>
                      <a:pt x="296068" y="109207"/>
                      <a:pt x="300037" y="129844"/>
                    </a:cubicBezTo>
                    <a:cubicBezTo>
                      <a:pt x="304006" y="150481"/>
                      <a:pt x="303212" y="168738"/>
                      <a:pt x="309562" y="186994"/>
                    </a:cubicBezTo>
                    <a:cubicBezTo>
                      <a:pt x="315912" y="205250"/>
                      <a:pt x="330993" y="229063"/>
                      <a:pt x="338137" y="239382"/>
                    </a:cubicBezTo>
                    <a:cubicBezTo>
                      <a:pt x="345281" y="249701"/>
                      <a:pt x="347663" y="242557"/>
                      <a:pt x="352425" y="248907"/>
                    </a:cubicBezTo>
                    <a:cubicBezTo>
                      <a:pt x="357187" y="255257"/>
                      <a:pt x="368299" y="266370"/>
                      <a:pt x="366712" y="277482"/>
                    </a:cubicBezTo>
                    <a:cubicBezTo>
                      <a:pt x="365125" y="288594"/>
                      <a:pt x="346869" y="302088"/>
                      <a:pt x="342900" y="315582"/>
                    </a:cubicBezTo>
                    <a:cubicBezTo>
                      <a:pt x="338931" y="329076"/>
                      <a:pt x="343694" y="343363"/>
                      <a:pt x="342900" y="358444"/>
                    </a:cubicBezTo>
                    <a:cubicBezTo>
                      <a:pt x="342106" y="373525"/>
                      <a:pt x="338931" y="390194"/>
                      <a:pt x="338137" y="406069"/>
                    </a:cubicBezTo>
                    <a:cubicBezTo>
                      <a:pt x="337343" y="421944"/>
                      <a:pt x="338137" y="453694"/>
                      <a:pt x="338137" y="453694"/>
                    </a:cubicBezTo>
                    <a:cubicBezTo>
                      <a:pt x="338137" y="465600"/>
                      <a:pt x="338931" y="470363"/>
                      <a:pt x="338137" y="477507"/>
                    </a:cubicBezTo>
                    <a:cubicBezTo>
                      <a:pt x="337343" y="484651"/>
                      <a:pt x="285750" y="494175"/>
                      <a:pt x="285750" y="510844"/>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623580" y="4333810"/>
                <a:ext cx="354209" cy="621847"/>
              </a:xfrm>
              <a:custGeom>
                <a:avLst/>
                <a:gdLst>
                  <a:gd name="connsiteX0" fmla="*/ 267758 w 354209"/>
                  <a:gd name="connsiteY0" fmla="*/ 509654 h 621847"/>
                  <a:gd name="connsiteX1" fmla="*/ 305858 w 354209"/>
                  <a:gd name="connsiteY1" fmla="*/ 571567 h 621847"/>
                  <a:gd name="connsiteX2" fmla="*/ 291570 w 354209"/>
                  <a:gd name="connsiteY2" fmla="*/ 600142 h 621847"/>
                  <a:gd name="connsiteX3" fmla="*/ 258233 w 354209"/>
                  <a:gd name="connsiteY3" fmla="*/ 604904 h 621847"/>
                  <a:gd name="connsiteX4" fmla="*/ 220133 w 354209"/>
                  <a:gd name="connsiteY4" fmla="*/ 614429 h 621847"/>
                  <a:gd name="connsiteX5" fmla="*/ 186795 w 354209"/>
                  <a:gd name="connsiteY5" fmla="*/ 619192 h 621847"/>
                  <a:gd name="connsiteX6" fmla="*/ 162983 w 354209"/>
                  <a:gd name="connsiteY6" fmla="*/ 619192 h 621847"/>
                  <a:gd name="connsiteX7" fmla="*/ 139170 w 354209"/>
                  <a:gd name="connsiteY7" fmla="*/ 585854 h 621847"/>
                  <a:gd name="connsiteX8" fmla="*/ 134408 w 354209"/>
                  <a:gd name="connsiteY8" fmla="*/ 552517 h 621847"/>
                  <a:gd name="connsiteX9" fmla="*/ 115358 w 354209"/>
                  <a:gd name="connsiteY9" fmla="*/ 528704 h 621847"/>
                  <a:gd name="connsiteX10" fmla="*/ 110595 w 354209"/>
                  <a:gd name="connsiteY10" fmla="*/ 514417 h 621847"/>
                  <a:gd name="connsiteX11" fmla="*/ 105833 w 354209"/>
                  <a:gd name="connsiteY11" fmla="*/ 509654 h 621847"/>
                  <a:gd name="connsiteX12" fmla="*/ 86783 w 354209"/>
                  <a:gd name="connsiteY12" fmla="*/ 509654 h 621847"/>
                  <a:gd name="connsiteX13" fmla="*/ 53445 w 354209"/>
                  <a:gd name="connsiteY13" fmla="*/ 504892 h 621847"/>
                  <a:gd name="connsiteX14" fmla="*/ 34395 w 354209"/>
                  <a:gd name="connsiteY14" fmla="*/ 490604 h 621847"/>
                  <a:gd name="connsiteX15" fmla="*/ 15345 w 354209"/>
                  <a:gd name="connsiteY15" fmla="*/ 466792 h 621847"/>
                  <a:gd name="connsiteX16" fmla="*/ 1058 w 354209"/>
                  <a:gd name="connsiteY16" fmla="*/ 433454 h 621847"/>
                  <a:gd name="connsiteX17" fmla="*/ 1058 w 354209"/>
                  <a:gd name="connsiteY17" fmla="*/ 400117 h 621847"/>
                  <a:gd name="connsiteX18" fmla="*/ 1058 w 354209"/>
                  <a:gd name="connsiteY18" fmla="*/ 371542 h 621847"/>
                  <a:gd name="connsiteX19" fmla="*/ 10583 w 354209"/>
                  <a:gd name="connsiteY19" fmla="*/ 323917 h 621847"/>
                  <a:gd name="connsiteX20" fmla="*/ 24870 w 354209"/>
                  <a:gd name="connsiteY20" fmla="*/ 290579 h 621847"/>
                  <a:gd name="connsiteX21" fmla="*/ 24870 w 354209"/>
                  <a:gd name="connsiteY21" fmla="*/ 262004 h 621847"/>
                  <a:gd name="connsiteX22" fmla="*/ 43920 w 354209"/>
                  <a:gd name="connsiteY22" fmla="*/ 238192 h 621847"/>
                  <a:gd name="connsiteX23" fmla="*/ 67733 w 354209"/>
                  <a:gd name="connsiteY23" fmla="*/ 214379 h 621847"/>
                  <a:gd name="connsiteX24" fmla="*/ 77258 w 354209"/>
                  <a:gd name="connsiteY24" fmla="*/ 190567 h 621847"/>
                  <a:gd name="connsiteX25" fmla="*/ 77258 w 354209"/>
                  <a:gd name="connsiteY25" fmla="*/ 157229 h 621847"/>
                  <a:gd name="connsiteX26" fmla="*/ 67733 w 354209"/>
                  <a:gd name="connsiteY26" fmla="*/ 138179 h 621847"/>
                  <a:gd name="connsiteX27" fmla="*/ 48683 w 354209"/>
                  <a:gd name="connsiteY27" fmla="*/ 81029 h 621847"/>
                  <a:gd name="connsiteX28" fmla="*/ 34395 w 354209"/>
                  <a:gd name="connsiteY28" fmla="*/ 52454 h 621847"/>
                  <a:gd name="connsiteX29" fmla="*/ 20108 w 354209"/>
                  <a:gd name="connsiteY29" fmla="*/ 23879 h 621847"/>
                  <a:gd name="connsiteX30" fmla="*/ 24870 w 354209"/>
                  <a:gd name="connsiteY30" fmla="*/ 9592 h 621847"/>
                  <a:gd name="connsiteX31" fmla="*/ 39158 w 354209"/>
                  <a:gd name="connsiteY31" fmla="*/ 67 h 621847"/>
                  <a:gd name="connsiteX32" fmla="*/ 82020 w 354209"/>
                  <a:gd name="connsiteY32" fmla="*/ 14354 h 621847"/>
                  <a:gd name="connsiteX33" fmla="*/ 110595 w 354209"/>
                  <a:gd name="connsiteY33" fmla="*/ 23879 h 621847"/>
                  <a:gd name="connsiteX34" fmla="*/ 148695 w 354209"/>
                  <a:gd name="connsiteY34" fmla="*/ 28642 h 621847"/>
                  <a:gd name="connsiteX35" fmla="*/ 177270 w 354209"/>
                  <a:gd name="connsiteY35" fmla="*/ 33404 h 621847"/>
                  <a:gd name="connsiteX36" fmla="*/ 196320 w 354209"/>
                  <a:gd name="connsiteY36" fmla="*/ 42929 h 621847"/>
                  <a:gd name="connsiteX37" fmla="*/ 210608 w 354209"/>
                  <a:gd name="connsiteY37" fmla="*/ 61979 h 621847"/>
                  <a:gd name="connsiteX38" fmla="*/ 224895 w 354209"/>
                  <a:gd name="connsiteY38" fmla="*/ 95317 h 621847"/>
                  <a:gd name="connsiteX39" fmla="*/ 248708 w 354209"/>
                  <a:gd name="connsiteY39" fmla="*/ 157229 h 621847"/>
                  <a:gd name="connsiteX40" fmla="*/ 267758 w 354209"/>
                  <a:gd name="connsiteY40" fmla="*/ 200092 h 621847"/>
                  <a:gd name="connsiteX41" fmla="*/ 286808 w 354209"/>
                  <a:gd name="connsiteY41" fmla="*/ 247717 h 621847"/>
                  <a:gd name="connsiteX42" fmla="*/ 301095 w 354209"/>
                  <a:gd name="connsiteY42" fmla="*/ 262004 h 621847"/>
                  <a:gd name="connsiteX43" fmla="*/ 310620 w 354209"/>
                  <a:gd name="connsiteY43" fmla="*/ 281054 h 621847"/>
                  <a:gd name="connsiteX44" fmla="*/ 315383 w 354209"/>
                  <a:gd name="connsiteY44" fmla="*/ 300104 h 621847"/>
                  <a:gd name="connsiteX45" fmla="*/ 324908 w 354209"/>
                  <a:gd name="connsiteY45" fmla="*/ 333442 h 621847"/>
                  <a:gd name="connsiteX46" fmla="*/ 324908 w 354209"/>
                  <a:gd name="connsiteY46" fmla="*/ 366779 h 621847"/>
                  <a:gd name="connsiteX47" fmla="*/ 329670 w 354209"/>
                  <a:gd name="connsiteY47" fmla="*/ 390592 h 621847"/>
                  <a:gd name="connsiteX48" fmla="*/ 334433 w 354209"/>
                  <a:gd name="connsiteY48" fmla="*/ 419167 h 621847"/>
                  <a:gd name="connsiteX49" fmla="*/ 348720 w 354209"/>
                  <a:gd name="connsiteY49" fmla="*/ 442979 h 621847"/>
                  <a:gd name="connsiteX50" fmla="*/ 353483 w 354209"/>
                  <a:gd name="connsiteY50" fmla="*/ 466792 h 621847"/>
                  <a:gd name="connsiteX51" fmla="*/ 334433 w 354209"/>
                  <a:gd name="connsiteY51" fmla="*/ 490604 h 621847"/>
                  <a:gd name="connsiteX52" fmla="*/ 267758 w 354209"/>
                  <a:gd name="connsiteY52" fmla="*/ 509654 h 62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4209" h="621847">
                    <a:moveTo>
                      <a:pt x="267758" y="509654"/>
                    </a:moveTo>
                    <a:cubicBezTo>
                      <a:pt x="262996" y="523148"/>
                      <a:pt x="301889" y="556486"/>
                      <a:pt x="305858" y="571567"/>
                    </a:cubicBezTo>
                    <a:cubicBezTo>
                      <a:pt x="309827" y="586648"/>
                      <a:pt x="299508" y="594586"/>
                      <a:pt x="291570" y="600142"/>
                    </a:cubicBezTo>
                    <a:cubicBezTo>
                      <a:pt x="283632" y="605698"/>
                      <a:pt x="270139" y="602523"/>
                      <a:pt x="258233" y="604904"/>
                    </a:cubicBezTo>
                    <a:cubicBezTo>
                      <a:pt x="246327" y="607285"/>
                      <a:pt x="232039" y="612048"/>
                      <a:pt x="220133" y="614429"/>
                    </a:cubicBezTo>
                    <a:cubicBezTo>
                      <a:pt x="208227" y="616810"/>
                      <a:pt x="196320" y="618398"/>
                      <a:pt x="186795" y="619192"/>
                    </a:cubicBezTo>
                    <a:cubicBezTo>
                      <a:pt x="177270" y="619986"/>
                      <a:pt x="170920" y="624748"/>
                      <a:pt x="162983" y="619192"/>
                    </a:cubicBezTo>
                    <a:cubicBezTo>
                      <a:pt x="155045" y="613636"/>
                      <a:pt x="143932" y="596966"/>
                      <a:pt x="139170" y="585854"/>
                    </a:cubicBezTo>
                    <a:cubicBezTo>
                      <a:pt x="134408" y="574742"/>
                      <a:pt x="138377" y="562042"/>
                      <a:pt x="134408" y="552517"/>
                    </a:cubicBezTo>
                    <a:cubicBezTo>
                      <a:pt x="130439" y="542992"/>
                      <a:pt x="119327" y="535054"/>
                      <a:pt x="115358" y="528704"/>
                    </a:cubicBezTo>
                    <a:cubicBezTo>
                      <a:pt x="111389" y="522354"/>
                      <a:pt x="112182" y="517592"/>
                      <a:pt x="110595" y="514417"/>
                    </a:cubicBezTo>
                    <a:cubicBezTo>
                      <a:pt x="109008" y="511242"/>
                      <a:pt x="109802" y="510448"/>
                      <a:pt x="105833" y="509654"/>
                    </a:cubicBezTo>
                    <a:cubicBezTo>
                      <a:pt x="101864" y="508860"/>
                      <a:pt x="95514" y="510448"/>
                      <a:pt x="86783" y="509654"/>
                    </a:cubicBezTo>
                    <a:cubicBezTo>
                      <a:pt x="78052" y="508860"/>
                      <a:pt x="62176" y="508067"/>
                      <a:pt x="53445" y="504892"/>
                    </a:cubicBezTo>
                    <a:cubicBezTo>
                      <a:pt x="44714" y="501717"/>
                      <a:pt x="40745" y="496954"/>
                      <a:pt x="34395" y="490604"/>
                    </a:cubicBezTo>
                    <a:cubicBezTo>
                      <a:pt x="28045" y="484254"/>
                      <a:pt x="20901" y="476317"/>
                      <a:pt x="15345" y="466792"/>
                    </a:cubicBezTo>
                    <a:cubicBezTo>
                      <a:pt x="9789" y="457267"/>
                      <a:pt x="3439" y="444566"/>
                      <a:pt x="1058" y="433454"/>
                    </a:cubicBezTo>
                    <a:cubicBezTo>
                      <a:pt x="-1323" y="422341"/>
                      <a:pt x="1058" y="400117"/>
                      <a:pt x="1058" y="400117"/>
                    </a:cubicBezTo>
                    <a:cubicBezTo>
                      <a:pt x="1058" y="389798"/>
                      <a:pt x="-529" y="384242"/>
                      <a:pt x="1058" y="371542"/>
                    </a:cubicBezTo>
                    <a:cubicBezTo>
                      <a:pt x="2645" y="358842"/>
                      <a:pt x="6614" y="337411"/>
                      <a:pt x="10583" y="323917"/>
                    </a:cubicBezTo>
                    <a:cubicBezTo>
                      <a:pt x="14552" y="310423"/>
                      <a:pt x="22489" y="300898"/>
                      <a:pt x="24870" y="290579"/>
                    </a:cubicBezTo>
                    <a:cubicBezTo>
                      <a:pt x="27251" y="280260"/>
                      <a:pt x="21695" y="270735"/>
                      <a:pt x="24870" y="262004"/>
                    </a:cubicBezTo>
                    <a:cubicBezTo>
                      <a:pt x="28045" y="253273"/>
                      <a:pt x="36776" y="246129"/>
                      <a:pt x="43920" y="238192"/>
                    </a:cubicBezTo>
                    <a:cubicBezTo>
                      <a:pt x="51064" y="230254"/>
                      <a:pt x="62177" y="222316"/>
                      <a:pt x="67733" y="214379"/>
                    </a:cubicBezTo>
                    <a:cubicBezTo>
                      <a:pt x="73289" y="206441"/>
                      <a:pt x="75670" y="200092"/>
                      <a:pt x="77258" y="190567"/>
                    </a:cubicBezTo>
                    <a:cubicBezTo>
                      <a:pt x="78845" y="181042"/>
                      <a:pt x="78846" y="165960"/>
                      <a:pt x="77258" y="157229"/>
                    </a:cubicBezTo>
                    <a:cubicBezTo>
                      <a:pt x="75670" y="148498"/>
                      <a:pt x="72496" y="150879"/>
                      <a:pt x="67733" y="138179"/>
                    </a:cubicBezTo>
                    <a:cubicBezTo>
                      <a:pt x="62970" y="125479"/>
                      <a:pt x="54239" y="95317"/>
                      <a:pt x="48683" y="81029"/>
                    </a:cubicBezTo>
                    <a:cubicBezTo>
                      <a:pt x="43127" y="66741"/>
                      <a:pt x="34395" y="52454"/>
                      <a:pt x="34395" y="52454"/>
                    </a:cubicBezTo>
                    <a:cubicBezTo>
                      <a:pt x="29632" y="42929"/>
                      <a:pt x="21695" y="31023"/>
                      <a:pt x="20108" y="23879"/>
                    </a:cubicBezTo>
                    <a:cubicBezTo>
                      <a:pt x="18520" y="16735"/>
                      <a:pt x="21695" y="13561"/>
                      <a:pt x="24870" y="9592"/>
                    </a:cubicBezTo>
                    <a:cubicBezTo>
                      <a:pt x="28045" y="5623"/>
                      <a:pt x="29633" y="-727"/>
                      <a:pt x="39158" y="67"/>
                    </a:cubicBezTo>
                    <a:cubicBezTo>
                      <a:pt x="48683" y="861"/>
                      <a:pt x="82020" y="14354"/>
                      <a:pt x="82020" y="14354"/>
                    </a:cubicBezTo>
                    <a:cubicBezTo>
                      <a:pt x="93926" y="18323"/>
                      <a:pt x="99483" y="21498"/>
                      <a:pt x="110595" y="23879"/>
                    </a:cubicBezTo>
                    <a:cubicBezTo>
                      <a:pt x="121707" y="26260"/>
                      <a:pt x="137583" y="27055"/>
                      <a:pt x="148695" y="28642"/>
                    </a:cubicBezTo>
                    <a:cubicBezTo>
                      <a:pt x="159807" y="30229"/>
                      <a:pt x="169333" y="31023"/>
                      <a:pt x="177270" y="33404"/>
                    </a:cubicBezTo>
                    <a:cubicBezTo>
                      <a:pt x="185207" y="35785"/>
                      <a:pt x="190764" y="38166"/>
                      <a:pt x="196320" y="42929"/>
                    </a:cubicBezTo>
                    <a:cubicBezTo>
                      <a:pt x="201876" y="47691"/>
                      <a:pt x="205846" y="53248"/>
                      <a:pt x="210608" y="61979"/>
                    </a:cubicBezTo>
                    <a:cubicBezTo>
                      <a:pt x="215370" y="70710"/>
                      <a:pt x="218545" y="79442"/>
                      <a:pt x="224895" y="95317"/>
                    </a:cubicBezTo>
                    <a:cubicBezTo>
                      <a:pt x="231245" y="111192"/>
                      <a:pt x="241564" y="139767"/>
                      <a:pt x="248708" y="157229"/>
                    </a:cubicBezTo>
                    <a:cubicBezTo>
                      <a:pt x="255852" y="174691"/>
                      <a:pt x="261408" y="185011"/>
                      <a:pt x="267758" y="200092"/>
                    </a:cubicBezTo>
                    <a:cubicBezTo>
                      <a:pt x="274108" y="215173"/>
                      <a:pt x="281252" y="237398"/>
                      <a:pt x="286808" y="247717"/>
                    </a:cubicBezTo>
                    <a:cubicBezTo>
                      <a:pt x="292364" y="258036"/>
                      <a:pt x="297126" y="256448"/>
                      <a:pt x="301095" y="262004"/>
                    </a:cubicBezTo>
                    <a:cubicBezTo>
                      <a:pt x="305064" y="267560"/>
                      <a:pt x="308239" y="274704"/>
                      <a:pt x="310620" y="281054"/>
                    </a:cubicBezTo>
                    <a:cubicBezTo>
                      <a:pt x="313001" y="287404"/>
                      <a:pt x="313002" y="291373"/>
                      <a:pt x="315383" y="300104"/>
                    </a:cubicBezTo>
                    <a:cubicBezTo>
                      <a:pt x="317764" y="308835"/>
                      <a:pt x="323321" y="322330"/>
                      <a:pt x="324908" y="333442"/>
                    </a:cubicBezTo>
                    <a:cubicBezTo>
                      <a:pt x="326495" y="344554"/>
                      <a:pt x="324114" y="357254"/>
                      <a:pt x="324908" y="366779"/>
                    </a:cubicBezTo>
                    <a:cubicBezTo>
                      <a:pt x="325702" y="376304"/>
                      <a:pt x="328082" y="381861"/>
                      <a:pt x="329670" y="390592"/>
                    </a:cubicBezTo>
                    <a:cubicBezTo>
                      <a:pt x="331258" y="399323"/>
                      <a:pt x="331258" y="410436"/>
                      <a:pt x="334433" y="419167"/>
                    </a:cubicBezTo>
                    <a:cubicBezTo>
                      <a:pt x="337608" y="427898"/>
                      <a:pt x="345545" y="435041"/>
                      <a:pt x="348720" y="442979"/>
                    </a:cubicBezTo>
                    <a:cubicBezTo>
                      <a:pt x="351895" y="450917"/>
                      <a:pt x="355864" y="458855"/>
                      <a:pt x="353483" y="466792"/>
                    </a:cubicBezTo>
                    <a:cubicBezTo>
                      <a:pt x="351102" y="474729"/>
                      <a:pt x="340783" y="485048"/>
                      <a:pt x="334433" y="490604"/>
                    </a:cubicBezTo>
                    <a:cubicBezTo>
                      <a:pt x="328083" y="496160"/>
                      <a:pt x="272520" y="496160"/>
                      <a:pt x="267758" y="509654"/>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6951993" y="4381366"/>
                <a:ext cx="397076" cy="664239"/>
              </a:xfrm>
              <a:custGeom>
                <a:avLst/>
                <a:gdLst>
                  <a:gd name="connsiteX0" fmla="*/ 310820 w 397076"/>
                  <a:gd name="connsiteY0" fmla="*/ 504961 h 664239"/>
                  <a:gd name="connsiteX1" fmla="*/ 344157 w 397076"/>
                  <a:gd name="connsiteY1" fmla="*/ 557348 h 664239"/>
                  <a:gd name="connsiteX2" fmla="*/ 358445 w 397076"/>
                  <a:gd name="connsiteY2" fmla="*/ 600211 h 664239"/>
                  <a:gd name="connsiteX3" fmla="*/ 367970 w 397076"/>
                  <a:gd name="connsiteY3" fmla="*/ 633548 h 664239"/>
                  <a:gd name="connsiteX4" fmla="*/ 320345 w 397076"/>
                  <a:gd name="connsiteY4" fmla="*/ 662123 h 664239"/>
                  <a:gd name="connsiteX5" fmla="*/ 287007 w 397076"/>
                  <a:gd name="connsiteY5" fmla="*/ 662123 h 664239"/>
                  <a:gd name="connsiteX6" fmla="*/ 229857 w 397076"/>
                  <a:gd name="connsiteY6" fmla="*/ 662123 h 664239"/>
                  <a:gd name="connsiteX7" fmla="*/ 172707 w 397076"/>
                  <a:gd name="connsiteY7" fmla="*/ 638311 h 664239"/>
                  <a:gd name="connsiteX8" fmla="*/ 153657 w 397076"/>
                  <a:gd name="connsiteY8" fmla="*/ 619261 h 664239"/>
                  <a:gd name="connsiteX9" fmla="*/ 139370 w 397076"/>
                  <a:gd name="connsiteY9" fmla="*/ 585923 h 664239"/>
                  <a:gd name="connsiteX10" fmla="*/ 134607 w 397076"/>
                  <a:gd name="connsiteY10" fmla="*/ 552586 h 664239"/>
                  <a:gd name="connsiteX11" fmla="*/ 120320 w 397076"/>
                  <a:gd name="connsiteY11" fmla="*/ 514486 h 664239"/>
                  <a:gd name="connsiteX12" fmla="*/ 115557 w 397076"/>
                  <a:gd name="connsiteY12" fmla="*/ 495436 h 664239"/>
                  <a:gd name="connsiteX13" fmla="*/ 96507 w 397076"/>
                  <a:gd name="connsiteY13" fmla="*/ 466861 h 664239"/>
                  <a:gd name="connsiteX14" fmla="*/ 82220 w 397076"/>
                  <a:gd name="connsiteY14" fmla="*/ 447811 h 664239"/>
                  <a:gd name="connsiteX15" fmla="*/ 110795 w 397076"/>
                  <a:gd name="connsiteY15" fmla="*/ 495436 h 664239"/>
                  <a:gd name="connsiteX16" fmla="*/ 101270 w 397076"/>
                  <a:gd name="connsiteY16" fmla="*/ 509723 h 664239"/>
                  <a:gd name="connsiteX17" fmla="*/ 67932 w 397076"/>
                  <a:gd name="connsiteY17" fmla="*/ 490673 h 664239"/>
                  <a:gd name="connsiteX18" fmla="*/ 44120 w 397076"/>
                  <a:gd name="connsiteY18" fmla="*/ 457336 h 664239"/>
                  <a:gd name="connsiteX19" fmla="*/ 29832 w 397076"/>
                  <a:gd name="connsiteY19" fmla="*/ 423998 h 664239"/>
                  <a:gd name="connsiteX20" fmla="*/ 15545 w 397076"/>
                  <a:gd name="connsiteY20" fmla="*/ 376373 h 664239"/>
                  <a:gd name="connsiteX21" fmla="*/ 6020 w 397076"/>
                  <a:gd name="connsiteY21" fmla="*/ 338273 h 664239"/>
                  <a:gd name="connsiteX22" fmla="*/ 1257 w 397076"/>
                  <a:gd name="connsiteY22" fmla="*/ 295411 h 664239"/>
                  <a:gd name="connsiteX23" fmla="*/ 1257 w 397076"/>
                  <a:gd name="connsiteY23" fmla="*/ 271598 h 664239"/>
                  <a:gd name="connsiteX24" fmla="*/ 15545 w 397076"/>
                  <a:gd name="connsiteY24" fmla="*/ 243023 h 664239"/>
                  <a:gd name="connsiteX25" fmla="*/ 39357 w 397076"/>
                  <a:gd name="connsiteY25" fmla="*/ 209686 h 664239"/>
                  <a:gd name="connsiteX26" fmla="*/ 58407 w 397076"/>
                  <a:gd name="connsiteY26" fmla="*/ 190636 h 664239"/>
                  <a:gd name="connsiteX27" fmla="*/ 77457 w 397076"/>
                  <a:gd name="connsiteY27" fmla="*/ 166823 h 664239"/>
                  <a:gd name="connsiteX28" fmla="*/ 82220 w 397076"/>
                  <a:gd name="connsiteY28" fmla="*/ 109673 h 664239"/>
                  <a:gd name="connsiteX29" fmla="*/ 72695 w 397076"/>
                  <a:gd name="connsiteY29" fmla="*/ 100148 h 664239"/>
                  <a:gd name="connsiteX30" fmla="*/ 58407 w 397076"/>
                  <a:gd name="connsiteY30" fmla="*/ 62048 h 664239"/>
                  <a:gd name="connsiteX31" fmla="*/ 48882 w 397076"/>
                  <a:gd name="connsiteY31" fmla="*/ 23948 h 664239"/>
                  <a:gd name="connsiteX32" fmla="*/ 48882 w 397076"/>
                  <a:gd name="connsiteY32" fmla="*/ 136 h 664239"/>
                  <a:gd name="connsiteX33" fmla="*/ 86982 w 397076"/>
                  <a:gd name="connsiteY33" fmla="*/ 14423 h 664239"/>
                  <a:gd name="connsiteX34" fmla="*/ 125082 w 397076"/>
                  <a:gd name="connsiteY34" fmla="*/ 19186 h 664239"/>
                  <a:gd name="connsiteX35" fmla="*/ 172707 w 397076"/>
                  <a:gd name="connsiteY35" fmla="*/ 19186 h 664239"/>
                  <a:gd name="connsiteX36" fmla="*/ 201282 w 397076"/>
                  <a:gd name="connsiteY36" fmla="*/ 19186 h 664239"/>
                  <a:gd name="connsiteX37" fmla="*/ 229857 w 397076"/>
                  <a:gd name="connsiteY37" fmla="*/ 33473 h 664239"/>
                  <a:gd name="connsiteX38" fmla="*/ 248907 w 397076"/>
                  <a:gd name="connsiteY38" fmla="*/ 85861 h 664239"/>
                  <a:gd name="connsiteX39" fmla="*/ 263195 w 397076"/>
                  <a:gd name="connsiteY39" fmla="*/ 147773 h 664239"/>
                  <a:gd name="connsiteX40" fmla="*/ 282245 w 397076"/>
                  <a:gd name="connsiteY40" fmla="*/ 181111 h 664239"/>
                  <a:gd name="connsiteX41" fmla="*/ 310820 w 397076"/>
                  <a:gd name="connsiteY41" fmla="*/ 209686 h 664239"/>
                  <a:gd name="connsiteX42" fmla="*/ 329870 w 397076"/>
                  <a:gd name="connsiteY42" fmla="*/ 238261 h 664239"/>
                  <a:gd name="connsiteX43" fmla="*/ 353682 w 397076"/>
                  <a:gd name="connsiteY43" fmla="*/ 252548 h 664239"/>
                  <a:gd name="connsiteX44" fmla="*/ 358445 w 397076"/>
                  <a:gd name="connsiteY44" fmla="*/ 257311 h 664239"/>
                  <a:gd name="connsiteX45" fmla="*/ 358445 w 397076"/>
                  <a:gd name="connsiteY45" fmla="*/ 290648 h 664239"/>
                  <a:gd name="connsiteX46" fmla="*/ 363207 w 397076"/>
                  <a:gd name="connsiteY46" fmla="*/ 333511 h 664239"/>
                  <a:gd name="connsiteX47" fmla="*/ 367970 w 397076"/>
                  <a:gd name="connsiteY47" fmla="*/ 390661 h 664239"/>
                  <a:gd name="connsiteX48" fmla="*/ 377495 w 397076"/>
                  <a:gd name="connsiteY48" fmla="*/ 423998 h 664239"/>
                  <a:gd name="connsiteX49" fmla="*/ 391782 w 397076"/>
                  <a:gd name="connsiteY49" fmla="*/ 443048 h 664239"/>
                  <a:gd name="connsiteX50" fmla="*/ 391782 w 397076"/>
                  <a:gd name="connsiteY50" fmla="*/ 462098 h 664239"/>
                  <a:gd name="connsiteX51" fmla="*/ 396545 w 397076"/>
                  <a:gd name="connsiteY51" fmla="*/ 481148 h 664239"/>
                  <a:gd name="connsiteX52" fmla="*/ 377495 w 397076"/>
                  <a:gd name="connsiteY52" fmla="*/ 504961 h 664239"/>
                  <a:gd name="connsiteX53" fmla="*/ 310820 w 397076"/>
                  <a:gd name="connsiteY53" fmla="*/ 504961 h 66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97076" h="664239">
                    <a:moveTo>
                      <a:pt x="310820" y="504961"/>
                    </a:moveTo>
                    <a:cubicBezTo>
                      <a:pt x="305264" y="513692"/>
                      <a:pt x="336220" y="541473"/>
                      <a:pt x="344157" y="557348"/>
                    </a:cubicBezTo>
                    <a:cubicBezTo>
                      <a:pt x="352094" y="573223"/>
                      <a:pt x="354476" y="587511"/>
                      <a:pt x="358445" y="600211"/>
                    </a:cubicBezTo>
                    <a:cubicBezTo>
                      <a:pt x="362414" y="612911"/>
                      <a:pt x="374320" y="623229"/>
                      <a:pt x="367970" y="633548"/>
                    </a:cubicBezTo>
                    <a:cubicBezTo>
                      <a:pt x="361620" y="643867"/>
                      <a:pt x="333839" y="657361"/>
                      <a:pt x="320345" y="662123"/>
                    </a:cubicBezTo>
                    <a:cubicBezTo>
                      <a:pt x="306851" y="666885"/>
                      <a:pt x="287007" y="662123"/>
                      <a:pt x="287007" y="662123"/>
                    </a:cubicBezTo>
                    <a:cubicBezTo>
                      <a:pt x="271926" y="662123"/>
                      <a:pt x="248907" y="666092"/>
                      <a:pt x="229857" y="662123"/>
                    </a:cubicBezTo>
                    <a:cubicBezTo>
                      <a:pt x="210807" y="658154"/>
                      <a:pt x="185407" y="645455"/>
                      <a:pt x="172707" y="638311"/>
                    </a:cubicBezTo>
                    <a:cubicBezTo>
                      <a:pt x="160007" y="631167"/>
                      <a:pt x="159213" y="627992"/>
                      <a:pt x="153657" y="619261"/>
                    </a:cubicBezTo>
                    <a:cubicBezTo>
                      <a:pt x="148101" y="610530"/>
                      <a:pt x="142545" y="597036"/>
                      <a:pt x="139370" y="585923"/>
                    </a:cubicBezTo>
                    <a:cubicBezTo>
                      <a:pt x="136195" y="574810"/>
                      <a:pt x="137782" y="564492"/>
                      <a:pt x="134607" y="552586"/>
                    </a:cubicBezTo>
                    <a:cubicBezTo>
                      <a:pt x="131432" y="540680"/>
                      <a:pt x="123495" y="524011"/>
                      <a:pt x="120320" y="514486"/>
                    </a:cubicBezTo>
                    <a:cubicBezTo>
                      <a:pt x="117145" y="504961"/>
                      <a:pt x="119526" y="503373"/>
                      <a:pt x="115557" y="495436"/>
                    </a:cubicBezTo>
                    <a:cubicBezTo>
                      <a:pt x="111588" y="487498"/>
                      <a:pt x="102063" y="474799"/>
                      <a:pt x="96507" y="466861"/>
                    </a:cubicBezTo>
                    <a:cubicBezTo>
                      <a:pt x="90951" y="458923"/>
                      <a:pt x="79839" y="443049"/>
                      <a:pt x="82220" y="447811"/>
                    </a:cubicBezTo>
                    <a:cubicBezTo>
                      <a:pt x="84601" y="452573"/>
                      <a:pt x="107620" y="485117"/>
                      <a:pt x="110795" y="495436"/>
                    </a:cubicBezTo>
                    <a:cubicBezTo>
                      <a:pt x="113970" y="505755"/>
                      <a:pt x="108414" y="510517"/>
                      <a:pt x="101270" y="509723"/>
                    </a:cubicBezTo>
                    <a:cubicBezTo>
                      <a:pt x="94126" y="508929"/>
                      <a:pt x="77457" y="499404"/>
                      <a:pt x="67932" y="490673"/>
                    </a:cubicBezTo>
                    <a:cubicBezTo>
                      <a:pt x="58407" y="481942"/>
                      <a:pt x="50470" y="468448"/>
                      <a:pt x="44120" y="457336"/>
                    </a:cubicBezTo>
                    <a:cubicBezTo>
                      <a:pt x="37770" y="446224"/>
                      <a:pt x="34594" y="437492"/>
                      <a:pt x="29832" y="423998"/>
                    </a:cubicBezTo>
                    <a:cubicBezTo>
                      <a:pt x="25070" y="410504"/>
                      <a:pt x="19514" y="390660"/>
                      <a:pt x="15545" y="376373"/>
                    </a:cubicBezTo>
                    <a:cubicBezTo>
                      <a:pt x="11576" y="362086"/>
                      <a:pt x="8401" y="351767"/>
                      <a:pt x="6020" y="338273"/>
                    </a:cubicBezTo>
                    <a:cubicBezTo>
                      <a:pt x="3639" y="324779"/>
                      <a:pt x="2051" y="306523"/>
                      <a:pt x="1257" y="295411"/>
                    </a:cubicBezTo>
                    <a:cubicBezTo>
                      <a:pt x="463" y="284299"/>
                      <a:pt x="-1124" y="280329"/>
                      <a:pt x="1257" y="271598"/>
                    </a:cubicBezTo>
                    <a:cubicBezTo>
                      <a:pt x="3638" y="262867"/>
                      <a:pt x="9195" y="253342"/>
                      <a:pt x="15545" y="243023"/>
                    </a:cubicBezTo>
                    <a:cubicBezTo>
                      <a:pt x="21895" y="232704"/>
                      <a:pt x="32213" y="218417"/>
                      <a:pt x="39357" y="209686"/>
                    </a:cubicBezTo>
                    <a:cubicBezTo>
                      <a:pt x="46501" y="200955"/>
                      <a:pt x="52057" y="197780"/>
                      <a:pt x="58407" y="190636"/>
                    </a:cubicBezTo>
                    <a:cubicBezTo>
                      <a:pt x="64757" y="183492"/>
                      <a:pt x="73488" y="180317"/>
                      <a:pt x="77457" y="166823"/>
                    </a:cubicBezTo>
                    <a:cubicBezTo>
                      <a:pt x="81426" y="153329"/>
                      <a:pt x="83014" y="120785"/>
                      <a:pt x="82220" y="109673"/>
                    </a:cubicBezTo>
                    <a:cubicBezTo>
                      <a:pt x="81426" y="98561"/>
                      <a:pt x="76664" y="108085"/>
                      <a:pt x="72695" y="100148"/>
                    </a:cubicBezTo>
                    <a:cubicBezTo>
                      <a:pt x="68726" y="92210"/>
                      <a:pt x="62376" y="74748"/>
                      <a:pt x="58407" y="62048"/>
                    </a:cubicBezTo>
                    <a:cubicBezTo>
                      <a:pt x="54438" y="49348"/>
                      <a:pt x="50469" y="34267"/>
                      <a:pt x="48882" y="23948"/>
                    </a:cubicBezTo>
                    <a:cubicBezTo>
                      <a:pt x="47294" y="13629"/>
                      <a:pt x="42532" y="1723"/>
                      <a:pt x="48882" y="136"/>
                    </a:cubicBezTo>
                    <a:cubicBezTo>
                      <a:pt x="55232" y="-1452"/>
                      <a:pt x="74282" y="11248"/>
                      <a:pt x="86982" y="14423"/>
                    </a:cubicBezTo>
                    <a:cubicBezTo>
                      <a:pt x="99682" y="17598"/>
                      <a:pt x="110795" y="18392"/>
                      <a:pt x="125082" y="19186"/>
                    </a:cubicBezTo>
                    <a:cubicBezTo>
                      <a:pt x="139369" y="19980"/>
                      <a:pt x="172707" y="19186"/>
                      <a:pt x="172707" y="19186"/>
                    </a:cubicBezTo>
                    <a:cubicBezTo>
                      <a:pt x="185407" y="19186"/>
                      <a:pt x="191757" y="16805"/>
                      <a:pt x="201282" y="19186"/>
                    </a:cubicBezTo>
                    <a:cubicBezTo>
                      <a:pt x="210807" y="21567"/>
                      <a:pt x="221919" y="22360"/>
                      <a:pt x="229857" y="33473"/>
                    </a:cubicBezTo>
                    <a:cubicBezTo>
                      <a:pt x="237794" y="44585"/>
                      <a:pt x="243351" y="66811"/>
                      <a:pt x="248907" y="85861"/>
                    </a:cubicBezTo>
                    <a:cubicBezTo>
                      <a:pt x="254463" y="104911"/>
                      <a:pt x="257639" y="131898"/>
                      <a:pt x="263195" y="147773"/>
                    </a:cubicBezTo>
                    <a:cubicBezTo>
                      <a:pt x="268751" y="163648"/>
                      <a:pt x="274308" y="170792"/>
                      <a:pt x="282245" y="181111"/>
                    </a:cubicBezTo>
                    <a:cubicBezTo>
                      <a:pt x="290182" y="191430"/>
                      <a:pt x="302883" y="200161"/>
                      <a:pt x="310820" y="209686"/>
                    </a:cubicBezTo>
                    <a:cubicBezTo>
                      <a:pt x="318757" y="219211"/>
                      <a:pt x="322726" y="231117"/>
                      <a:pt x="329870" y="238261"/>
                    </a:cubicBezTo>
                    <a:cubicBezTo>
                      <a:pt x="337014" y="245405"/>
                      <a:pt x="348920" y="249373"/>
                      <a:pt x="353682" y="252548"/>
                    </a:cubicBezTo>
                    <a:cubicBezTo>
                      <a:pt x="358444" y="255723"/>
                      <a:pt x="357651" y="250961"/>
                      <a:pt x="358445" y="257311"/>
                    </a:cubicBezTo>
                    <a:cubicBezTo>
                      <a:pt x="359239" y="263661"/>
                      <a:pt x="357651" y="277948"/>
                      <a:pt x="358445" y="290648"/>
                    </a:cubicBezTo>
                    <a:cubicBezTo>
                      <a:pt x="359239" y="303348"/>
                      <a:pt x="361620" y="316842"/>
                      <a:pt x="363207" y="333511"/>
                    </a:cubicBezTo>
                    <a:cubicBezTo>
                      <a:pt x="364794" y="350180"/>
                      <a:pt x="365589" y="375580"/>
                      <a:pt x="367970" y="390661"/>
                    </a:cubicBezTo>
                    <a:cubicBezTo>
                      <a:pt x="370351" y="405742"/>
                      <a:pt x="373526" y="415267"/>
                      <a:pt x="377495" y="423998"/>
                    </a:cubicBezTo>
                    <a:cubicBezTo>
                      <a:pt x="381464" y="432729"/>
                      <a:pt x="389401" y="436698"/>
                      <a:pt x="391782" y="443048"/>
                    </a:cubicBezTo>
                    <a:cubicBezTo>
                      <a:pt x="394163" y="449398"/>
                      <a:pt x="390988" y="455748"/>
                      <a:pt x="391782" y="462098"/>
                    </a:cubicBezTo>
                    <a:cubicBezTo>
                      <a:pt x="392576" y="468448"/>
                      <a:pt x="398926" y="474004"/>
                      <a:pt x="396545" y="481148"/>
                    </a:cubicBezTo>
                    <a:cubicBezTo>
                      <a:pt x="394164" y="488292"/>
                      <a:pt x="387814" y="499405"/>
                      <a:pt x="377495" y="504961"/>
                    </a:cubicBezTo>
                    <a:cubicBezTo>
                      <a:pt x="367176" y="510517"/>
                      <a:pt x="316376" y="496230"/>
                      <a:pt x="310820" y="504961"/>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313789" y="4405314"/>
                <a:ext cx="306859" cy="683787"/>
              </a:xfrm>
              <a:custGeom>
                <a:avLst/>
                <a:gdLst>
                  <a:gd name="connsiteX0" fmla="*/ 277636 w 306859"/>
                  <a:gd name="connsiteY0" fmla="*/ 376238 h 683787"/>
                  <a:gd name="connsiteX1" fmla="*/ 258586 w 306859"/>
                  <a:gd name="connsiteY1" fmla="*/ 461963 h 683787"/>
                  <a:gd name="connsiteX2" fmla="*/ 291924 w 306859"/>
                  <a:gd name="connsiteY2" fmla="*/ 504825 h 683787"/>
                  <a:gd name="connsiteX3" fmla="*/ 301449 w 306859"/>
                  <a:gd name="connsiteY3" fmla="*/ 538163 h 683787"/>
                  <a:gd name="connsiteX4" fmla="*/ 306211 w 306859"/>
                  <a:gd name="connsiteY4" fmla="*/ 585788 h 683787"/>
                  <a:gd name="connsiteX5" fmla="*/ 287161 w 306859"/>
                  <a:gd name="connsiteY5" fmla="*/ 628650 h 683787"/>
                  <a:gd name="connsiteX6" fmla="*/ 258586 w 306859"/>
                  <a:gd name="connsiteY6" fmla="*/ 666750 h 683787"/>
                  <a:gd name="connsiteX7" fmla="*/ 215724 w 306859"/>
                  <a:gd name="connsiteY7" fmla="*/ 681038 h 683787"/>
                  <a:gd name="connsiteX8" fmla="*/ 163336 w 306859"/>
                  <a:gd name="connsiteY8" fmla="*/ 681038 h 683787"/>
                  <a:gd name="connsiteX9" fmla="*/ 134761 w 306859"/>
                  <a:gd name="connsiteY9" fmla="*/ 652463 h 683787"/>
                  <a:gd name="connsiteX10" fmla="*/ 115711 w 306859"/>
                  <a:gd name="connsiteY10" fmla="*/ 614363 h 683787"/>
                  <a:gd name="connsiteX11" fmla="*/ 110949 w 306859"/>
                  <a:gd name="connsiteY11" fmla="*/ 571500 h 683787"/>
                  <a:gd name="connsiteX12" fmla="*/ 96661 w 306859"/>
                  <a:gd name="connsiteY12" fmla="*/ 538163 h 683787"/>
                  <a:gd name="connsiteX13" fmla="*/ 77611 w 306859"/>
                  <a:gd name="connsiteY13" fmla="*/ 504825 h 683787"/>
                  <a:gd name="connsiteX14" fmla="*/ 53799 w 306859"/>
                  <a:gd name="connsiteY14" fmla="*/ 461963 h 683787"/>
                  <a:gd name="connsiteX15" fmla="*/ 44274 w 306859"/>
                  <a:gd name="connsiteY15" fmla="*/ 438150 h 683787"/>
                  <a:gd name="connsiteX16" fmla="*/ 29986 w 306859"/>
                  <a:gd name="connsiteY16" fmla="*/ 381000 h 683787"/>
                  <a:gd name="connsiteX17" fmla="*/ 25224 w 306859"/>
                  <a:gd name="connsiteY17" fmla="*/ 342900 h 683787"/>
                  <a:gd name="connsiteX18" fmla="*/ 10936 w 306859"/>
                  <a:gd name="connsiteY18" fmla="*/ 295275 h 683787"/>
                  <a:gd name="connsiteX19" fmla="*/ 1411 w 306859"/>
                  <a:gd name="connsiteY19" fmla="*/ 242888 h 683787"/>
                  <a:gd name="connsiteX20" fmla="*/ 1411 w 306859"/>
                  <a:gd name="connsiteY20" fmla="*/ 209550 h 683787"/>
                  <a:gd name="connsiteX21" fmla="*/ 1411 w 306859"/>
                  <a:gd name="connsiteY21" fmla="*/ 190500 h 683787"/>
                  <a:gd name="connsiteX22" fmla="*/ 20461 w 306859"/>
                  <a:gd name="connsiteY22" fmla="*/ 161925 h 683787"/>
                  <a:gd name="connsiteX23" fmla="*/ 39511 w 306859"/>
                  <a:gd name="connsiteY23" fmla="*/ 119063 h 683787"/>
                  <a:gd name="connsiteX24" fmla="*/ 39511 w 306859"/>
                  <a:gd name="connsiteY24" fmla="*/ 80963 h 683787"/>
                  <a:gd name="connsiteX25" fmla="*/ 39511 w 306859"/>
                  <a:gd name="connsiteY25" fmla="*/ 52388 h 683787"/>
                  <a:gd name="connsiteX26" fmla="*/ 44274 w 306859"/>
                  <a:gd name="connsiteY26" fmla="*/ 9525 h 683787"/>
                  <a:gd name="connsiteX27" fmla="*/ 72849 w 306859"/>
                  <a:gd name="connsiteY27" fmla="*/ 0 h 683787"/>
                  <a:gd name="connsiteX28" fmla="*/ 120474 w 306859"/>
                  <a:gd name="connsiteY28" fmla="*/ 0 h 683787"/>
                  <a:gd name="connsiteX29" fmla="*/ 153811 w 306859"/>
                  <a:gd name="connsiteY29" fmla="*/ 9525 h 683787"/>
                  <a:gd name="connsiteX30" fmla="*/ 177624 w 306859"/>
                  <a:gd name="connsiteY30" fmla="*/ 47625 h 683787"/>
                  <a:gd name="connsiteX31" fmla="*/ 210961 w 306859"/>
                  <a:gd name="connsiteY31" fmla="*/ 104775 h 683787"/>
                  <a:gd name="connsiteX32" fmla="*/ 230011 w 306859"/>
                  <a:gd name="connsiteY32" fmla="*/ 138113 h 683787"/>
                  <a:gd name="connsiteX33" fmla="*/ 253824 w 306859"/>
                  <a:gd name="connsiteY33" fmla="*/ 180975 h 683787"/>
                  <a:gd name="connsiteX34" fmla="*/ 272874 w 306859"/>
                  <a:gd name="connsiteY34" fmla="*/ 204788 h 683787"/>
                  <a:gd name="connsiteX35" fmla="*/ 287161 w 306859"/>
                  <a:gd name="connsiteY35" fmla="*/ 238125 h 683787"/>
                  <a:gd name="connsiteX36" fmla="*/ 291924 w 306859"/>
                  <a:gd name="connsiteY36" fmla="*/ 247650 h 683787"/>
                  <a:gd name="connsiteX37" fmla="*/ 282399 w 306859"/>
                  <a:gd name="connsiteY37" fmla="*/ 266700 h 683787"/>
                  <a:gd name="connsiteX38" fmla="*/ 272874 w 306859"/>
                  <a:gd name="connsiteY38" fmla="*/ 300038 h 683787"/>
                  <a:gd name="connsiteX39" fmla="*/ 277636 w 306859"/>
                  <a:gd name="connsiteY39" fmla="*/ 376238 h 6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6859" h="683787">
                    <a:moveTo>
                      <a:pt x="277636" y="376238"/>
                    </a:moveTo>
                    <a:cubicBezTo>
                      <a:pt x="275255" y="403226"/>
                      <a:pt x="256205" y="440532"/>
                      <a:pt x="258586" y="461963"/>
                    </a:cubicBezTo>
                    <a:cubicBezTo>
                      <a:pt x="260967" y="483394"/>
                      <a:pt x="284780" y="492125"/>
                      <a:pt x="291924" y="504825"/>
                    </a:cubicBezTo>
                    <a:cubicBezTo>
                      <a:pt x="299068" y="517525"/>
                      <a:pt x="299068" y="524669"/>
                      <a:pt x="301449" y="538163"/>
                    </a:cubicBezTo>
                    <a:cubicBezTo>
                      <a:pt x="303830" y="551657"/>
                      <a:pt x="308592" y="570707"/>
                      <a:pt x="306211" y="585788"/>
                    </a:cubicBezTo>
                    <a:cubicBezTo>
                      <a:pt x="303830" y="600869"/>
                      <a:pt x="295098" y="615156"/>
                      <a:pt x="287161" y="628650"/>
                    </a:cubicBezTo>
                    <a:cubicBezTo>
                      <a:pt x="279224" y="642144"/>
                      <a:pt x="270492" y="658019"/>
                      <a:pt x="258586" y="666750"/>
                    </a:cubicBezTo>
                    <a:cubicBezTo>
                      <a:pt x="246680" y="675481"/>
                      <a:pt x="231599" y="678657"/>
                      <a:pt x="215724" y="681038"/>
                    </a:cubicBezTo>
                    <a:cubicBezTo>
                      <a:pt x="199849" y="683419"/>
                      <a:pt x="176830" y="685800"/>
                      <a:pt x="163336" y="681038"/>
                    </a:cubicBezTo>
                    <a:cubicBezTo>
                      <a:pt x="149842" y="676276"/>
                      <a:pt x="142698" y="663576"/>
                      <a:pt x="134761" y="652463"/>
                    </a:cubicBezTo>
                    <a:cubicBezTo>
                      <a:pt x="126823" y="641351"/>
                      <a:pt x="119680" y="627857"/>
                      <a:pt x="115711" y="614363"/>
                    </a:cubicBezTo>
                    <a:cubicBezTo>
                      <a:pt x="111742" y="600869"/>
                      <a:pt x="114124" y="584200"/>
                      <a:pt x="110949" y="571500"/>
                    </a:cubicBezTo>
                    <a:cubicBezTo>
                      <a:pt x="107774" y="558800"/>
                      <a:pt x="102217" y="549276"/>
                      <a:pt x="96661" y="538163"/>
                    </a:cubicBezTo>
                    <a:cubicBezTo>
                      <a:pt x="91105" y="527051"/>
                      <a:pt x="84755" y="517525"/>
                      <a:pt x="77611" y="504825"/>
                    </a:cubicBezTo>
                    <a:cubicBezTo>
                      <a:pt x="70467" y="492125"/>
                      <a:pt x="59355" y="473076"/>
                      <a:pt x="53799" y="461963"/>
                    </a:cubicBezTo>
                    <a:cubicBezTo>
                      <a:pt x="48243" y="450851"/>
                      <a:pt x="48243" y="451644"/>
                      <a:pt x="44274" y="438150"/>
                    </a:cubicBezTo>
                    <a:cubicBezTo>
                      <a:pt x="40305" y="424656"/>
                      <a:pt x="33161" y="396875"/>
                      <a:pt x="29986" y="381000"/>
                    </a:cubicBezTo>
                    <a:cubicBezTo>
                      <a:pt x="26811" y="365125"/>
                      <a:pt x="28399" y="357187"/>
                      <a:pt x="25224" y="342900"/>
                    </a:cubicBezTo>
                    <a:cubicBezTo>
                      <a:pt x="22049" y="328613"/>
                      <a:pt x="14905" y="311944"/>
                      <a:pt x="10936" y="295275"/>
                    </a:cubicBezTo>
                    <a:cubicBezTo>
                      <a:pt x="6967" y="278606"/>
                      <a:pt x="2998" y="257175"/>
                      <a:pt x="1411" y="242888"/>
                    </a:cubicBezTo>
                    <a:cubicBezTo>
                      <a:pt x="-176" y="228601"/>
                      <a:pt x="1411" y="209550"/>
                      <a:pt x="1411" y="209550"/>
                    </a:cubicBezTo>
                    <a:cubicBezTo>
                      <a:pt x="1411" y="200819"/>
                      <a:pt x="-1764" y="198438"/>
                      <a:pt x="1411" y="190500"/>
                    </a:cubicBezTo>
                    <a:cubicBezTo>
                      <a:pt x="4586" y="182562"/>
                      <a:pt x="14111" y="173831"/>
                      <a:pt x="20461" y="161925"/>
                    </a:cubicBezTo>
                    <a:cubicBezTo>
                      <a:pt x="26811" y="150019"/>
                      <a:pt x="36336" y="132557"/>
                      <a:pt x="39511" y="119063"/>
                    </a:cubicBezTo>
                    <a:cubicBezTo>
                      <a:pt x="42686" y="105569"/>
                      <a:pt x="39511" y="80963"/>
                      <a:pt x="39511" y="80963"/>
                    </a:cubicBezTo>
                    <a:cubicBezTo>
                      <a:pt x="39511" y="69851"/>
                      <a:pt x="38717" y="64294"/>
                      <a:pt x="39511" y="52388"/>
                    </a:cubicBezTo>
                    <a:cubicBezTo>
                      <a:pt x="40305" y="40482"/>
                      <a:pt x="38718" y="18256"/>
                      <a:pt x="44274" y="9525"/>
                    </a:cubicBezTo>
                    <a:cubicBezTo>
                      <a:pt x="49830" y="794"/>
                      <a:pt x="60149" y="1587"/>
                      <a:pt x="72849" y="0"/>
                    </a:cubicBezTo>
                    <a:cubicBezTo>
                      <a:pt x="85549" y="-1587"/>
                      <a:pt x="106980" y="-1587"/>
                      <a:pt x="120474" y="0"/>
                    </a:cubicBezTo>
                    <a:cubicBezTo>
                      <a:pt x="133968" y="1587"/>
                      <a:pt x="144286" y="1588"/>
                      <a:pt x="153811" y="9525"/>
                    </a:cubicBezTo>
                    <a:cubicBezTo>
                      <a:pt x="163336" y="17462"/>
                      <a:pt x="168099" y="31750"/>
                      <a:pt x="177624" y="47625"/>
                    </a:cubicBezTo>
                    <a:cubicBezTo>
                      <a:pt x="187149" y="63500"/>
                      <a:pt x="202230" y="89694"/>
                      <a:pt x="210961" y="104775"/>
                    </a:cubicBezTo>
                    <a:cubicBezTo>
                      <a:pt x="219692" y="119856"/>
                      <a:pt x="222867" y="125413"/>
                      <a:pt x="230011" y="138113"/>
                    </a:cubicBezTo>
                    <a:cubicBezTo>
                      <a:pt x="237155" y="150813"/>
                      <a:pt x="246680" y="169863"/>
                      <a:pt x="253824" y="180975"/>
                    </a:cubicBezTo>
                    <a:cubicBezTo>
                      <a:pt x="260968" y="192087"/>
                      <a:pt x="267318" y="195263"/>
                      <a:pt x="272874" y="204788"/>
                    </a:cubicBezTo>
                    <a:cubicBezTo>
                      <a:pt x="278430" y="214313"/>
                      <a:pt x="283986" y="230981"/>
                      <a:pt x="287161" y="238125"/>
                    </a:cubicBezTo>
                    <a:cubicBezTo>
                      <a:pt x="290336" y="245269"/>
                      <a:pt x="292718" y="242888"/>
                      <a:pt x="291924" y="247650"/>
                    </a:cubicBezTo>
                    <a:cubicBezTo>
                      <a:pt x="291130" y="252412"/>
                      <a:pt x="285574" y="257969"/>
                      <a:pt x="282399" y="266700"/>
                    </a:cubicBezTo>
                    <a:cubicBezTo>
                      <a:pt x="279224" y="275431"/>
                      <a:pt x="274461" y="287338"/>
                      <a:pt x="272874" y="300038"/>
                    </a:cubicBezTo>
                    <a:cubicBezTo>
                      <a:pt x="271287" y="312738"/>
                      <a:pt x="280017" y="349250"/>
                      <a:pt x="277636" y="376238"/>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593439" y="4338553"/>
                <a:ext cx="1463446" cy="772841"/>
              </a:xfrm>
              <a:custGeom>
                <a:avLst/>
                <a:gdLst>
                  <a:gd name="connsiteX0" fmla="*/ 12274 w 1463446"/>
                  <a:gd name="connsiteY0" fmla="*/ 290599 h 772841"/>
                  <a:gd name="connsiteX1" fmla="*/ 12274 w 1463446"/>
                  <a:gd name="connsiteY1" fmla="*/ 238211 h 772841"/>
                  <a:gd name="connsiteX2" fmla="*/ 31324 w 1463446"/>
                  <a:gd name="connsiteY2" fmla="*/ 176299 h 772841"/>
                  <a:gd name="connsiteX3" fmla="*/ 50374 w 1463446"/>
                  <a:gd name="connsiteY3" fmla="*/ 123911 h 772841"/>
                  <a:gd name="connsiteX4" fmla="*/ 69424 w 1463446"/>
                  <a:gd name="connsiteY4" fmla="*/ 85811 h 772841"/>
                  <a:gd name="connsiteX5" fmla="*/ 93236 w 1463446"/>
                  <a:gd name="connsiteY5" fmla="*/ 66761 h 772841"/>
                  <a:gd name="connsiteX6" fmla="*/ 126574 w 1463446"/>
                  <a:gd name="connsiteY6" fmla="*/ 61999 h 772841"/>
                  <a:gd name="connsiteX7" fmla="*/ 178961 w 1463446"/>
                  <a:gd name="connsiteY7" fmla="*/ 57236 h 772841"/>
                  <a:gd name="connsiteX8" fmla="*/ 274211 w 1463446"/>
                  <a:gd name="connsiteY8" fmla="*/ 66761 h 772841"/>
                  <a:gd name="connsiteX9" fmla="*/ 374224 w 1463446"/>
                  <a:gd name="connsiteY9" fmla="*/ 100099 h 772841"/>
                  <a:gd name="connsiteX10" fmla="*/ 507574 w 1463446"/>
                  <a:gd name="connsiteY10" fmla="*/ 90574 h 772841"/>
                  <a:gd name="connsiteX11" fmla="*/ 798086 w 1463446"/>
                  <a:gd name="connsiteY11" fmla="*/ 28661 h 772841"/>
                  <a:gd name="connsiteX12" fmla="*/ 1002874 w 1463446"/>
                  <a:gd name="connsiteY12" fmla="*/ 14374 h 772841"/>
                  <a:gd name="connsiteX13" fmla="*/ 1164799 w 1463446"/>
                  <a:gd name="connsiteY13" fmla="*/ 86 h 772841"/>
                  <a:gd name="connsiteX14" fmla="*/ 1279099 w 1463446"/>
                  <a:gd name="connsiteY14" fmla="*/ 9611 h 772841"/>
                  <a:gd name="connsiteX15" fmla="*/ 1369586 w 1463446"/>
                  <a:gd name="connsiteY15" fmla="*/ 33424 h 772841"/>
                  <a:gd name="connsiteX16" fmla="*/ 1431499 w 1463446"/>
                  <a:gd name="connsiteY16" fmla="*/ 52474 h 772841"/>
                  <a:gd name="connsiteX17" fmla="*/ 1455311 w 1463446"/>
                  <a:gd name="connsiteY17" fmla="*/ 85811 h 772841"/>
                  <a:gd name="connsiteX18" fmla="*/ 1460074 w 1463446"/>
                  <a:gd name="connsiteY18" fmla="*/ 109624 h 772841"/>
                  <a:gd name="connsiteX19" fmla="*/ 1407686 w 1463446"/>
                  <a:gd name="connsiteY19" fmla="*/ 162011 h 772841"/>
                  <a:gd name="connsiteX20" fmla="*/ 1326724 w 1463446"/>
                  <a:gd name="connsiteY20" fmla="*/ 204874 h 772841"/>
                  <a:gd name="connsiteX21" fmla="*/ 1217186 w 1463446"/>
                  <a:gd name="connsiteY21" fmla="*/ 228686 h 772841"/>
                  <a:gd name="connsiteX22" fmla="*/ 1055261 w 1463446"/>
                  <a:gd name="connsiteY22" fmla="*/ 328699 h 772841"/>
                  <a:gd name="connsiteX23" fmla="*/ 955249 w 1463446"/>
                  <a:gd name="connsiteY23" fmla="*/ 442999 h 772841"/>
                  <a:gd name="connsiteX24" fmla="*/ 883811 w 1463446"/>
                  <a:gd name="connsiteY24" fmla="*/ 504911 h 772841"/>
                  <a:gd name="connsiteX25" fmla="*/ 764749 w 1463446"/>
                  <a:gd name="connsiteY25" fmla="*/ 566824 h 772841"/>
                  <a:gd name="connsiteX26" fmla="*/ 626636 w 1463446"/>
                  <a:gd name="connsiteY26" fmla="*/ 619211 h 772841"/>
                  <a:gd name="connsiteX27" fmla="*/ 478999 w 1463446"/>
                  <a:gd name="connsiteY27" fmla="*/ 666836 h 772841"/>
                  <a:gd name="connsiteX28" fmla="*/ 450424 w 1463446"/>
                  <a:gd name="connsiteY28" fmla="*/ 681124 h 772841"/>
                  <a:gd name="connsiteX29" fmla="*/ 393274 w 1463446"/>
                  <a:gd name="connsiteY29" fmla="*/ 681124 h 772841"/>
                  <a:gd name="connsiteX30" fmla="*/ 393274 w 1463446"/>
                  <a:gd name="connsiteY30" fmla="*/ 681124 h 772841"/>
                  <a:gd name="connsiteX31" fmla="*/ 345649 w 1463446"/>
                  <a:gd name="connsiteY31" fmla="*/ 709699 h 772841"/>
                  <a:gd name="connsiteX32" fmla="*/ 283736 w 1463446"/>
                  <a:gd name="connsiteY32" fmla="*/ 723986 h 772841"/>
                  <a:gd name="connsiteX33" fmla="*/ 240874 w 1463446"/>
                  <a:gd name="connsiteY33" fmla="*/ 723986 h 772841"/>
                  <a:gd name="connsiteX34" fmla="*/ 178961 w 1463446"/>
                  <a:gd name="connsiteY34" fmla="*/ 733511 h 772841"/>
                  <a:gd name="connsiteX35" fmla="*/ 112286 w 1463446"/>
                  <a:gd name="connsiteY35" fmla="*/ 771611 h 772841"/>
                  <a:gd name="connsiteX36" fmla="*/ 69424 w 1463446"/>
                  <a:gd name="connsiteY36" fmla="*/ 762086 h 772841"/>
                  <a:gd name="connsiteX37" fmla="*/ 64661 w 1463446"/>
                  <a:gd name="connsiteY37" fmla="*/ 747799 h 772841"/>
                  <a:gd name="connsiteX38" fmla="*/ 55136 w 1463446"/>
                  <a:gd name="connsiteY38" fmla="*/ 709699 h 772841"/>
                  <a:gd name="connsiteX39" fmla="*/ 69424 w 1463446"/>
                  <a:gd name="connsiteY39" fmla="*/ 652549 h 772841"/>
                  <a:gd name="connsiteX40" fmla="*/ 83711 w 1463446"/>
                  <a:gd name="connsiteY40" fmla="*/ 604924 h 772841"/>
                  <a:gd name="connsiteX41" fmla="*/ 64661 w 1463446"/>
                  <a:gd name="connsiteY41" fmla="*/ 566824 h 772841"/>
                  <a:gd name="connsiteX42" fmla="*/ 31324 w 1463446"/>
                  <a:gd name="connsiteY42" fmla="*/ 500149 h 772841"/>
                  <a:gd name="connsiteX43" fmla="*/ 2749 w 1463446"/>
                  <a:gd name="connsiteY43" fmla="*/ 433474 h 772841"/>
                  <a:gd name="connsiteX44" fmla="*/ 2749 w 1463446"/>
                  <a:gd name="connsiteY44" fmla="*/ 362036 h 772841"/>
                  <a:gd name="connsiteX45" fmla="*/ 12274 w 1463446"/>
                  <a:gd name="connsiteY45" fmla="*/ 290599 h 77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63446" h="772841">
                    <a:moveTo>
                      <a:pt x="12274" y="290599"/>
                    </a:moveTo>
                    <a:cubicBezTo>
                      <a:pt x="13861" y="269962"/>
                      <a:pt x="9099" y="257261"/>
                      <a:pt x="12274" y="238211"/>
                    </a:cubicBezTo>
                    <a:cubicBezTo>
                      <a:pt x="15449" y="219161"/>
                      <a:pt x="24974" y="195349"/>
                      <a:pt x="31324" y="176299"/>
                    </a:cubicBezTo>
                    <a:cubicBezTo>
                      <a:pt x="37674" y="157249"/>
                      <a:pt x="44024" y="138992"/>
                      <a:pt x="50374" y="123911"/>
                    </a:cubicBezTo>
                    <a:cubicBezTo>
                      <a:pt x="56724" y="108830"/>
                      <a:pt x="62280" y="95336"/>
                      <a:pt x="69424" y="85811"/>
                    </a:cubicBezTo>
                    <a:cubicBezTo>
                      <a:pt x="76568" y="76286"/>
                      <a:pt x="83711" y="70730"/>
                      <a:pt x="93236" y="66761"/>
                    </a:cubicBezTo>
                    <a:cubicBezTo>
                      <a:pt x="102761" y="62792"/>
                      <a:pt x="112287" y="63586"/>
                      <a:pt x="126574" y="61999"/>
                    </a:cubicBezTo>
                    <a:cubicBezTo>
                      <a:pt x="140861" y="60412"/>
                      <a:pt x="154355" y="56442"/>
                      <a:pt x="178961" y="57236"/>
                    </a:cubicBezTo>
                    <a:cubicBezTo>
                      <a:pt x="203567" y="58030"/>
                      <a:pt x="241667" y="59617"/>
                      <a:pt x="274211" y="66761"/>
                    </a:cubicBezTo>
                    <a:cubicBezTo>
                      <a:pt x="306755" y="73905"/>
                      <a:pt x="335330" y="96130"/>
                      <a:pt x="374224" y="100099"/>
                    </a:cubicBezTo>
                    <a:cubicBezTo>
                      <a:pt x="413118" y="104068"/>
                      <a:pt x="436930" y="102480"/>
                      <a:pt x="507574" y="90574"/>
                    </a:cubicBezTo>
                    <a:cubicBezTo>
                      <a:pt x="578218" y="78668"/>
                      <a:pt x="715536" y="41361"/>
                      <a:pt x="798086" y="28661"/>
                    </a:cubicBezTo>
                    <a:cubicBezTo>
                      <a:pt x="880636" y="15961"/>
                      <a:pt x="941755" y="19136"/>
                      <a:pt x="1002874" y="14374"/>
                    </a:cubicBezTo>
                    <a:cubicBezTo>
                      <a:pt x="1063993" y="9612"/>
                      <a:pt x="1118762" y="880"/>
                      <a:pt x="1164799" y="86"/>
                    </a:cubicBezTo>
                    <a:cubicBezTo>
                      <a:pt x="1210836" y="-708"/>
                      <a:pt x="1244968" y="4055"/>
                      <a:pt x="1279099" y="9611"/>
                    </a:cubicBezTo>
                    <a:cubicBezTo>
                      <a:pt x="1313230" y="15167"/>
                      <a:pt x="1344186" y="26280"/>
                      <a:pt x="1369586" y="33424"/>
                    </a:cubicBezTo>
                    <a:cubicBezTo>
                      <a:pt x="1394986" y="40568"/>
                      <a:pt x="1417212" y="43743"/>
                      <a:pt x="1431499" y="52474"/>
                    </a:cubicBezTo>
                    <a:cubicBezTo>
                      <a:pt x="1445786" y="61205"/>
                      <a:pt x="1450548" y="76286"/>
                      <a:pt x="1455311" y="85811"/>
                    </a:cubicBezTo>
                    <a:cubicBezTo>
                      <a:pt x="1460074" y="95336"/>
                      <a:pt x="1468011" y="96924"/>
                      <a:pt x="1460074" y="109624"/>
                    </a:cubicBezTo>
                    <a:cubicBezTo>
                      <a:pt x="1452137" y="122324"/>
                      <a:pt x="1429911" y="146136"/>
                      <a:pt x="1407686" y="162011"/>
                    </a:cubicBezTo>
                    <a:cubicBezTo>
                      <a:pt x="1385461" y="177886"/>
                      <a:pt x="1358474" y="193762"/>
                      <a:pt x="1326724" y="204874"/>
                    </a:cubicBezTo>
                    <a:cubicBezTo>
                      <a:pt x="1294974" y="215986"/>
                      <a:pt x="1262430" y="208048"/>
                      <a:pt x="1217186" y="228686"/>
                    </a:cubicBezTo>
                    <a:cubicBezTo>
                      <a:pt x="1171942" y="249324"/>
                      <a:pt x="1098917" y="292980"/>
                      <a:pt x="1055261" y="328699"/>
                    </a:cubicBezTo>
                    <a:cubicBezTo>
                      <a:pt x="1011605" y="364418"/>
                      <a:pt x="983824" y="413630"/>
                      <a:pt x="955249" y="442999"/>
                    </a:cubicBezTo>
                    <a:cubicBezTo>
                      <a:pt x="926674" y="472368"/>
                      <a:pt x="915561" y="484274"/>
                      <a:pt x="883811" y="504911"/>
                    </a:cubicBezTo>
                    <a:cubicBezTo>
                      <a:pt x="852061" y="525548"/>
                      <a:pt x="807612" y="547774"/>
                      <a:pt x="764749" y="566824"/>
                    </a:cubicBezTo>
                    <a:cubicBezTo>
                      <a:pt x="721887" y="585874"/>
                      <a:pt x="674261" y="602542"/>
                      <a:pt x="626636" y="619211"/>
                    </a:cubicBezTo>
                    <a:cubicBezTo>
                      <a:pt x="579011" y="635880"/>
                      <a:pt x="508368" y="656517"/>
                      <a:pt x="478999" y="666836"/>
                    </a:cubicBezTo>
                    <a:cubicBezTo>
                      <a:pt x="449630" y="677155"/>
                      <a:pt x="464711" y="678743"/>
                      <a:pt x="450424" y="681124"/>
                    </a:cubicBezTo>
                    <a:cubicBezTo>
                      <a:pt x="436137" y="683505"/>
                      <a:pt x="393274" y="681124"/>
                      <a:pt x="393274" y="681124"/>
                    </a:cubicBezTo>
                    <a:lnTo>
                      <a:pt x="393274" y="681124"/>
                    </a:lnTo>
                    <a:cubicBezTo>
                      <a:pt x="385337" y="685887"/>
                      <a:pt x="363905" y="702555"/>
                      <a:pt x="345649" y="709699"/>
                    </a:cubicBezTo>
                    <a:cubicBezTo>
                      <a:pt x="327393" y="716843"/>
                      <a:pt x="301198" y="721605"/>
                      <a:pt x="283736" y="723986"/>
                    </a:cubicBezTo>
                    <a:cubicBezTo>
                      <a:pt x="266274" y="726367"/>
                      <a:pt x="258336" y="722399"/>
                      <a:pt x="240874" y="723986"/>
                    </a:cubicBezTo>
                    <a:cubicBezTo>
                      <a:pt x="223412" y="725573"/>
                      <a:pt x="200392" y="725574"/>
                      <a:pt x="178961" y="733511"/>
                    </a:cubicBezTo>
                    <a:cubicBezTo>
                      <a:pt x="157530" y="741448"/>
                      <a:pt x="130542" y="766849"/>
                      <a:pt x="112286" y="771611"/>
                    </a:cubicBezTo>
                    <a:cubicBezTo>
                      <a:pt x="94030" y="776373"/>
                      <a:pt x="77361" y="766055"/>
                      <a:pt x="69424" y="762086"/>
                    </a:cubicBezTo>
                    <a:cubicBezTo>
                      <a:pt x="61487" y="758117"/>
                      <a:pt x="67042" y="756530"/>
                      <a:pt x="64661" y="747799"/>
                    </a:cubicBezTo>
                    <a:cubicBezTo>
                      <a:pt x="62280" y="739068"/>
                      <a:pt x="54342" y="725574"/>
                      <a:pt x="55136" y="709699"/>
                    </a:cubicBezTo>
                    <a:cubicBezTo>
                      <a:pt x="55930" y="693824"/>
                      <a:pt x="64661" y="670012"/>
                      <a:pt x="69424" y="652549"/>
                    </a:cubicBezTo>
                    <a:cubicBezTo>
                      <a:pt x="74187" y="635086"/>
                      <a:pt x="84505" y="619211"/>
                      <a:pt x="83711" y="604924"/>
                    </a:cubicBezTo>
                    <a:cubicBezTo>
                      <a:pt x="82917" y="590637"/>
                      <a:pt x="64661" y="566824"/>
                      <a:pt x="64661" y="566824"/>
                    </a:cubicBezTo>
                    <a:cubicBezTo>
                      <a:pt x="55930" y="549362"/>
                      <a:pt x="41643" y="522374"/>
                      <a:pt x="31324" y="500149"/>
                    </a:cubicBezTo>
                    <a:cubicBezTo>
                      <a:pt x="21005" y="477924"/>
                      <a:pt x="7511" y="456493"/>
                      <a:pt x="2749" y="433474"/>
                    </a:cubicBezTo>
                    <a:cubicBezTo>
                      <a:pt x="-2014" y="410455"/>
                      <a:pt x="368" y="389817"/>
                      <a:pt x="2749" y="362036"/>
                    </a:cubicBezTo>
                    <a:cubicBezTo>
                      <a:pt x="5130" y="334255"/>
                      <a:pt x="10687" y="311236"/>
                      <a:pt x="12274" y="290599"/>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5986463" y="4786313"/>
                <a:ext cx="305529" cy="239382"/>
              </a:xfrm>
              <a:custGeom>
                <a:avLst/>
                <a:gdLst>
                  <a:gd name="connsiteX0" fmla="*/ 190500 w 305529"/>
                  <a:gd name="connsiteY0" fmla="*/ 0 h 239382"/>
                  <a:gd name="connsiteX1" fmla="*/ 242887 w 305529"/>
                  <a:gd name="connsiteY1" fmla="*/ 95250 h 239382"/>
                  <a:gd name="connsiteX2" fmla="*/ 276225 w 305529"/>
                  <a:gd name="connsiteY2" fmla="*/ 133350 h 239382"/>
                  <a:gd name="connsiteX3" fmla="*/ 295275 w 305529"/>
                  <a:gd name="connsiteY3" fmla="*/ 157162 h 239382"/>
                  <a:gd name="connsiteX4" fmla="*/ 304800 w 305529"/>
                  <a:gd name="connsiteY4" fmla="*/ 200025 h 239382"/>
                  <a:gd name="connsiteX5" fmla="*/ 276225 w 305529"/>
                  <a:gd name="connsiteY5" fmla="*/ 204787 h 239382"/>
                  <a:gd name="connsiteX6" fmla="*/ 223837 w 305529"/>
                  <a:gd name="connsiteY6" fmla="*/ 223837 h 239382"/>
                  <a:gd name="connsiteX7" fmla="*/ 190500 w 305529"/>
                  <a:gd name="connsiteY7" fmla="*/ 233362 h 239382"/>
                  <a:gd name="connsiteX8" fmla="*/ 147637 w 305529"/>
                  <a:gd name="connsiteY8" fmla="*/ 238125 h 239382"/>
                  <a:gd name="connsiteX9" fmla="*/ 123825 w 305529"/>
                  <a:gd name="connsiteY9" fmla="*/ 238125 h 239382"/>
                  <a:gd name="connsiteX10" fmla="*/ 104775 w 305529"/>
                  <a:gd name="connsiteY10" fmla="*/ 223837 h 239382"/>
                  <a:gd name="connsiteX11" fmla="*/ 95250 w 305529"/>
                  <a:gd name="connsiteY11" fmla="*/ 190500 h 239382"/>
                  <a:gd name="connsiteX12" fmla="*/ 90487 w 305529"/>
                  <a:gd name="connsiteY12" fmla="*/ 176212 h 239382"/>
                  <a:gd name="connsiteX13" fmla="*/ 85725 w 305529"/>
                  <a:gd name="connsiteY13" fmla="*/ 142875 h 239382"/>
                  <a:gd name="connsiteX14" fmla="*/ 76200 w 305529"/>
                  <a:gd name="connsiteY14" fmla="*/ 119062 h 239382"/>
                  <a:gd name="connsiteX15" fmla="*/ 66675 w 305529"/>
                  <a:gd name="connsiteY15" fmla="*/ 80962 h 239382"/>
                  <a:gd name="connsiteX16" fmla="*/ 52387 w 305529"/>
                  <a:gd name="connsiteY16" fmla="*/ 57150 h 239382"/>
                  <a:gd name="connsiteX17" fmla="*/ 28575 w 305529"/>
                  <a:gd name="connsiteY17" fmla="*/ 38100 h 239382"/>
                  <a:gd name="connsiteX18" fmla="*/ 0 w 305529"/>
                  <a:gd name="connsiteY18" fmla="*/ 33337 h 23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5529" h="239382">
                    <a:moveTo>
                      <a:pt x="190500" y="0"/>
                    </a:moveTo>
                    <a:cubicBezTo>
                      <a:pt x="209549" y="36512"/>
                      <a:pt x="228599" y="73025"/>
                      <a:pt x="242887" y="95250"/>
                    </a:cubicBezTo>
                    <a:cubicBezTo>
                      <a:pt x="257175" y="117475"/>
                      <a:pt x="267494" y="123031"/>
                      <a:pt x="276225" y="133350"/>
                    </a:cubicBezTo>
                    <a:cubicBezTo>
                      <a:pt x="284956" y="143669"/>
                      <a:pt x="290513" y="146050"/>
                      <a:pt x="295275" y="157162"/>
                    </a:cubicBezTo>
                    <a:cubicBezTo>
                      <a:pt x="300037" y="168274"/>
                      <a:pt x="307975" y="192087"/>
                      <a:pt x="304800" y="200025"/>
                    </a:cubicBezTo>
                    <a:cubicBezTo>
                      <a:pt x="301625" y="207963"/>
                      <a:pt x="289719" y="200818"/>
                      <a:pt x="276225" y="204787"/>
                    </a:cubicBezTo>
                    <a:cubicBezTo>
                      <a:pt x="262731" y="208756"/>
                      <a:pt x="238125" y="219074"/>
                      <a:pt x="223837" y="223837"/>
                    </a:cubicBezTo>
                    <a:cubicBezTo>
                      <a:pt x="209549" y="228600"/>
                      <a:pt x="203200" y="230981"/>
                      <a:pt x="190500" y="233362"/>
                    </a:cubicBezTo>
                    <a:cubicBezTo>
                      <a:pt x="177800" y="235743"/>
                      <a:pt x="158749" y="237331"/>
                      <a:pt x="147637" y="238125"/>
                    </a:cubicBezTo>
                    <a:cubicBezTo>
                      <a:pt x="136525" y="238919"/>
                      <a:pt x="130969" y="240506"/>
                      <a:pt x="123825" y="238125"/>
                    </a:cubicBezTo>
                    <a:cubicBezTo>
                      <a:pt x="116681" y="235744"/>
                      <a:pt x="109537" y="231775"/>
                      <a:pt x="104775" y="223837"/>
                    </a:cubicBezTo>
                    <a:cubicBezTo>
                      <a:pt x="100012" y="215900"/>
                      <a:pt x="97631" y="198437"/>
                      <a:pt x="95250" y="190500"/>
                    </a:cubicBezTo>
                    <a:cubicBezTo>
                      <a:pt x="92869" y="182563"/>
                      <a:pt x="92075" y="184150"/>
                      <a:pt x="90487" y="176212"/>
                    </a:cubicBezTo>
                    <a:cubicBezTo>
                      <a:pt x="88899" y="168274"/>
                      <a:pt x="88106" y="152400"/>
                      <a:pt x="85725" y="142875"/>
                    </a:cubicBezTo>
                    <a:cubicBezTo>
                      <a:pt x="83344" y="133350"/>
                      <a:pt x="79375" y="129381"/>
                      <a:pt x="76200" y="119062"/>
                    </a:cubicBezTo>
                    <a:cubicBezTo>
                      <a:pt x="73025" y="108743"/>
                      <a:pt x="70644" y="91281"/>
                      <a:pt x="66675" y="80962"/>
                    </a:cubicBezTo>
                    <a:cubicBezTo>
                      <a:pt x="62706" y="70643"/>
                      <a:pt x="58737" y="64294"/>
                      <a:pt x="52387" y="57150"/>
                    </a:cubicBezTo>
                    <a:cubicBezTo>
                      <a:pt x="46037" y="50006"/>
                      <a:pt x="37306" y="42069"/>
                      <a:pt x="28575" y="38100"/>
                    </a:cubicBezTo>
                    <a:cubicBezTo>
                      <a:pt x="19844" y="34131"/>
                      <a:pt x="9922" y="33734"/>
                      <a:pt x="0" y="33337"/>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357938" y="4732918"/>
                <a:ext cx="262169" cy="252413"/>
              </a:xfrm>
              <a:custGeom>
                <a:avLst/>
                <a:gdLst>
                  <a:gd name="connsiteX0" fmla="*/ 176212 w 262169"/>
                  <a:gd name="connsiteY0" fmla="*/ 0 h 252413"/>
                  <a:gd name="connsiteX1" fmla="*/ 185737 w 262169"/>
                  <a:gd name="connsiteY1" fmla="*/ 71438 h 252413"/>
                  <a:gd name="connsiteX2" fmla="*/ 204787 w 262169"/>
                  <a:gd name="connsiteY2" fmla="*/ 104775 h 252413"/>
                  <a:gd name="connsiteX3" fmla="*/ 228600 w 262169"/>
                  <a:gd name="connsiteY3" fmla="*/ 147638 h 252413"/>
                  <a:gd name="connsiteX4" fmla="*/ 247650 w 262169"/>
                  <a:gd name="connsiteY4" fmla="*/ 190500 h 252413"/>
                  <a:gd name="connsiteX5" fmla="*/ 261937 w 262169"/>
                  <a:gd name="connsiteY5" fmla="*/ 209550 h 252413"/>
                  <a:gd name="connsiteX6" fmla="*/ 252412 w 262169"/>
                  <a:gd name="connsiteY6" fmla="*/ 238125 h 252413"/>
                  <a:gd name="connsiteX7" fmla="*/ 204787 w 262169"/>
                  <a:gd name="connsiteY7" fmla="*/ 247650 h 252413"/>
                  <a:gd name="connsiteX8" fmla="*/ 152400 w 262169"/>
                  <a:gd name="connsiteY8" fmla="*/ 252413 h 252413"/>
                  <a:gd name="connsiteX9" fmla="*/ 123825 w 262169"/>
                  <a:gd name="connsiteY9" fmla="*/ 247650 h 252413"/>
                  <a:gd name="connsiteX10" fmla="*/ 109537 w 262169"/>
                  <a:gd name="connsiteY10" fmla="*/ 223838 h 252413"/>
                  <a:gd name="connsiteX11" fmla="*/ 100012 w 262169"/>
                  <a:gd name="connsiteY11" fmla="*/ 195263 h 252413"/>
                  <a:gd name="connsiteX12" fmla="*/ 76200 w 262169"/>
                  <a:gd name="connsiteY12" fmla="*/ 161925 h 252413"/>
                  <a:gd name="connsiteX13" fmla="*/ 52387 w 262169"/>
                  <a:gd name="connsiteY13" fmla="*/ 133350 h 252413"/>
                  <a:gd name="connsiteX14" fmla="*/ 33337 w 262169"/>
                  <a:gd name="connsiteY14" fmla="*/ 119063 h 252413"/>
                  <a:gd name="connsiteX15" fmla="*/ 14287 w 262169"/>
                  <a:gd name="connsiteY15" fmla="*/ 109538 h 252413"/>
                  <a:gd name="connsiteX16" fmla="*/ 0 w 262169"/>
                  <a:gd name="connsiteY16" fmla="*/ 100013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169" h="252413">
                    <a:moveTo>
                      <a:pt x="176212" y="0"/>
                    </a:moveTo>
                    <a:cubicBezTo>
                      <a:pt x="178593" y="26987"/>
                      <a:pt x="180974" y="53975"/>
                      <a:pt x="185737" y="71438"/>
                    </a:cubicBezTo>
                    <a:cubicBezTo>
                      <a:pt x="190500" y="88901"/>
                      <a:pt x="197643" y="92075"/>
                      <a:pt x="204787" y="104775"/>
                    </a:cubicBezTo>
                    <a:cubicBezTo>
                      <a:pt x="211931" y="117475"/>
                      <a:pt x="221456" y="133351"/>
                      <a:pt x="228600" y="147638"/>
                    </a:cubicBezTo>
                    <a:cubicBezTo>
                      <a:pt x="235744" y="161926"/>
                      <a:pt x="242094" y="180181"/>
                      <a:pt x="247650" y="190500"/>
                    </a:cubicBezTo>
                    <a:cubicBezTo>
                      <a:pt x="253206" y="200819"/>
                      <a:pt x="261143" y="201613"/>
                      <a:pt x="261937" y="209550"/>
                    </a:cubicBezTo>
                    <a:cubicBezTo>
                      <a:pt x="262731" y="217487"/>
                      <a:pt x="261937" y="231775"/>
                      <a:pt x="252412" y="238125"/>
                    </a:cubicBezTo>
                    <a:cubicBezTo>
                      <a:pt x="242887" y="244475"/>
                      <a:pt x="221456" y="245269"/>
                      <a:pt x="204787" y="247650"/>
                    </a:cubicBezTo>
                    <a:cubicBezTo>
                      <a:pt x="188118" y="250031"/>
                      <a:pt x="165894" y="252413"/>
                      <a:pt x="152400" y="252413"/>
                    </a:cubicBezTo>
                    <a:cubicBezTo>
                      <a:pt x="138906" y="252413"/>
                      <a:pt x="130969" y="252412"/>
                      <a:pt x="123825" y="247650"/>
                    </a:cubicBezTo>
                    <a:cubicBezTo>
                      <a:pt x="116681" y="242888"/>
                      <a:pt x="113506" y="232569"/>
                      <a:pt x="109537" y="223838"/>
                    </a:cubicBezTo>
                    <a:cubicBezTo>
                      <a:pt x="105568" y="215107"/>
                      <a:pt x="105568" y="205582"/>
                      <a:pt x="100012" y="195263"/>
                    </a:cubicBezTo>
                    <a:cubicBezTo>
                      <a:pt x="94456" y="184944"/>
                      <a:pt x="84137" y="172244"/>
                      <a:pt x="76200" y="161925"/>
                    </a:cubicBezTo>
                    <a:cubicBezTo>
                      <a:pt x="68263" y="151606"/>
                      <a:pt x="59531" y="140494"/>
                      <a:pt x="52387" y="133350"/>
                    </a:cubicBezTo>
                    <a:cubicBezTo>
                      <a:pt x="45243" y="126206"/>
                      <a:pt x="39687" y="123032"/>
                      <a:pt x="33337" y="119063"/>
                    </a:cubicBezTo>
                    <a:cubicBezTo>
                      <a:pt x="26987" y="115094"/>
                      <a:pt x="19843" y="112713"/>
                      <a:pt x="14287" y="109538"/>
                    </a:cubicBezTo>
                    <a:cubicBezTo>
                      <a:pt x="8731" y="106363"/>
                      <a:pt x="4365" y="103188"/>
                      <a:pt x="0" y="100013"/>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6710363" y="4729163"/>
                <a:ext cx="214676" cy="215228"/>
              </a:xfrm>
              <a:custGeom>
                <a:avLst/>
                <a:gdLst>
                  <a:gd name="connsiteX0" fmla="*/ 119062 w 214676"/>
                  <a:gd name="connsiteY0" fmla="*/ 0 h 215228"/>
                  <a:gd name="connsiteX1" fmla="*/ 138112 w 214676"/>
                  <a:gd name="connsiteY1" fmla="*/ 47625 h 215228"/>
                  <a:gd name="connsiteX2" fmla="*/ 161925 w 214676"/>
                  <a:gd name="connsiteY2" fmla="*/ 90487 h 215228"/>
                  <a:gd name="connsiteX3" fmla="*/ 190500 w 214676"/>
                  <a:gd name="connsiteY3" fmla="*/ 114300 h 215228"/>
                  <a:gd name="connsiteX4" fmla="*/ 200025 w 214676"/>
                  <a:gd name="connsiteY4" fmla="*/ 128587 h 215228"/>
                  <a:gd name="connsiteX5" fmla="*/ 209550 w 214676"/>
                  <a:gd name="connsiteY5" fmla="*/ 152400 h 215228"/>
                  <a:gd name="connsiteX6" fmla="*/ 214312 w 214676"/>
                  <a:gd name="connsiteY6" fmla="*/ 180975 h 215228"/>
                  <a:gd name="connsiteX7" fmla="*/ 200025 w 214676"/>
                  <a:gd name="connsiteY7" fmla="*/ 195262 h 215228"/>
                  <a:gd name="connsiteX8" fmla="*/ 142875 w 214676"/>
                  <a:gd name="connsiteY8" fmla="*/ 204787 h 215228"/>
                  <a:gd name="connsiteX9" fmla="*/ 114300 w 214676"/>
                  <a:gd name="connsiteY9" fmla="*/ 214312 h 215228"/>
                  <a:gd name="connsiteX10" fmla="*/ 85725 w 214676"/>
                  <a:gd name="connsiteY10" fmla="*/ 214312 h 215228"/>
                  <a:gd name="connsiteX11" fmla="*/ 76200 w 214676"/>
                  <a:gd name="connsiteY11" fmla="*/ 209550 h 215228"/>
                  <a:gd name="connsiteX12" fmla="*/ 66675 w 214676"/>
                  <a:gd name="connsiteY12" fmla="*/ 176212 h 215228"/>
                  <a:gd name="connsiteX13" fmla="*/ 61912 w 214676"/>
                  <a:gd name="connsiteY13" fmla="*/ 166687 h 215228"/>
                  <a:gd name="connsiteX14" fmla="*/ 42862 w 214676"/>
                  <a:gd name="connsiteY14" fmla="*/ 133350 h 215228"/>
                  <a:gd name="connsiteX15" fmla="*/ 23812 w 214676"/>
                  <a:gd name="connsiteY15" fmla="*/ 100012 h 215228"/>
                  <a:gd name="connsiteX16" fmla="*/ 14287 w 214676"/>
                  <a:gd name="connsiteY16" fmla="*/ 71437 h 215228"/>
                  <a:gd name="connsiteX17" fmla="*/ 0 w 214676"/>
                  <a:gd name="connsiteY17" fmla="*/ 47625 h 21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676" h="215228">
                    <a:moveTo>
                      <a:pt x="119062" y="0"/>
                    </a:moveTo>
                    <a:cubicBezTo>
                      <a:pt x="125015" y="16272"/>
                      <a:pt x="130968" y="32544"/>
                      <a:pt x="138112" y="47625"/>
                    </a:cubicBezTo>
                    <a:cubicBezTo>
                      <a:pt x="145256" y="62706"/>
                      <a:pt x="153194" y="79375"/>
                      <a:pt x="161925" y="90487"/>
                    </a:cubicBezTo>
                    <a:cubicBezTo>
                      <a:pt x="170656" y="101599"/>
                      <a:pt x="184150" y="107950"/>
                      <a:pt x="190500" y="114300"/>
                    </a:cubicBezTo>
                    <a:cubicBezTo>
                      <a:pt x="196850" y="120650"/>
                      <a:pt x="196850" y="122237"/>
                      <a:pt x="200025" y="128587"/>
                    </a:cubicBezTo>
                    <a:cubicBezTo>
                      <a:pt x="203200" y="134937"/>
                      <a:pt x="207169" y="143669"/>
                      <a:pt x="209550" y="152400"/>
                    </a:cubicBezTo>
                    <a:cubicBezTo>
                      <a:pt x="211931" y="161131"/>
                      <a:pt x="215900" y="173831"/>
                      <a:pt x="214312" y="180975"/>
                    </a:cubicBezTo>
                    <a:cubicBezTo>
                      <a:pt x="212725" y="188119"/>
                      <a:pt x="211931" y="191293"/>
                      <a:pt x="200025" y="195262"/>
                    </a:cubicBezTo>
                    <a:cubicBezTo>
                      <a:pt x="188119" y="199231"/>
                      <a:pt x="157162" y="201612"/>
                      <a:pt x="142875" y="204787"/>
                    </a:cubicBezTo>
                    <a:cubicBezTo>
                      <a:pt x="128588" y="207962"/>
                      <a:pt x="123825" y="212725"/>
                      <a:pt x="114300" y="214312"/>
                    </a:cubicBezTo>
                    <a:cubicBezTo>
                      <a:pt x="104775" y="215900"/>
                      <a:pt x="92075" y="215106"/>
                      <a:pt x="85725" y="214312"/>
                    </a:cubicBezTo>
                    <a:cubicBezTo>
                      <a:pt x="79375" y="213518"/>
                      <a:pt x="79375" y="215900"/>
                      <a:pt x="76200" y="209550"/>
                    </a:cubicBezTo>
                    <a:cubicBezTo>
                      <a:pt x="73025" y="203200"/>
                      <a:pt x="69056" y="183356"/>
                      <a:pt x="66675" y="176212"/>
                    </a:cubicBezTo>
                    <a:cubicBezTo>
                      <a:pt x="64294" y="169068"/>
                      <a:pt x="65881" y="173830"/>
                      <a:pt x="61912" y="166687"/>
                    </a:cubicBezTo>
                    <a:cubicBezTo>
                      <a:pt x="57943" y="159544"/>
                      <a:pt x="42862" y="133350"/>
                      <a:pt x="42862" y="133350"/>
                    </a:cubicBezTo>
                    <a:cubicBezTo>
                      <a:pt x="36512" y="122238"/>
                      <a:pt x="28574" y="110331"/>
                      <a:pt x="23812" y="100012"/>
                    </a:cubicBezTo>
                    <a:cubicBezTo>
                      <a:pt x="19050" y="89693"/>
                      <a:pt x="18256" y="80168"/>
                      <a:pt x="14287" y="71437"/>
                    </a:cubicBezTo>
                    <a:cubicBezTo>
                      <a:pt x="10318" y="62706"/>
                      <a:pt x="3969" y="53181"/>
                      <a:pt x="0" y="4762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1" name="Picture 6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040868" y="2157577"/>
            <a:ext cx="1288908" cy="1850555"/>
          </a:xfrm>
          <a:prstGeom prst="rect">
            <a:avLst/>
          </a:prstGeom>
        </p:spPr>
      </p:pic>
      <p:pic>
        <p:nvPicPr>
          <p:cNvPr id="62" name="Picture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696529" y="4773978"/>
            <a:ext cx="1466705" cy="2244139"/>
          </a:xfrm>
          <a:prstGeom prst="rect">
            <a:avLst/>
          </a:prstGeom>
        </p:spPr>
      </p:pic>
      <p:sp>
        <p:nvSpPr>
          <p:cNvPr id="63" name="TextBox 62"/>
          <p:cNvSpPr txBox="1"/>
          <p:nvPr/>
        </p:nvSpPr>
        <p:spPr>
          <a:xfrm>
            <a:off x="2074121" y="762000"/>
            <a:ext cx="5545879"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Traits that changed in bird evolution</a:t>
            </a:r>
            <a:endParaRPr lang="en-US" sz="2400" b="1" dirty="0">
              <a:latin typeface="Arial" panose="020B0604020202020204" pitchFamily="34" charset="0"/>
              <a:cs typeface="Arial" panose="020B0604020202020204" pitchFamily="34" charset="0"/>
            </a:endParaRPr>
          </a:p>
        </p:txBody>
      </p:sp>
      <p:cxnSp>
        <p:nvCxnSpPr>
          <p:cNvPr id="64" name="Straight Arrow Connector 63"/>
          <p:cNvCxnSpPr/>
          <p:nvPr/>
        </p:nvCxnSpPr>
        <p:spPr>
          <a:xfrm flipV="1">
            <a:off x="2286000" y="3103573"/>
            <a:ext cx="381000" cy="52136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57200" y="3615421"/>
            <a:ext cx="2057400"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Teeth &amp; Snouts </a:t>
            </a:r>
          </a:p>
          <a:p>
            <a:r>
              <a:rPr lang="en-US" b="1" dirty="0" smtClean="0">
                <a:latin typeface="Arial" panose="020B0604020202020204" pitchFamily="34" charset="0"/>
                <a:cs typeface="Arial" panose="020B0604020202020204" pitchFamily="34" charset="0"/>
              </a:rPr>
              <a:t>     to beaks</a:t>
            </a:r>
            <a:endParaRPr lang="en-US" b="1" dirty="0">
              <a:latin typeface="Arial" panose="020B0604020202020204" pitchFamily="34" charset="0"/>
              <a:cs typeface="Arial" panose="020B0604020202020204" pitchFamily="34" charset="0"/>
            </a:endParaRPr>
          </a:p>
        </p:txBody>
      </p:sp>
      <p:cxnSp>
        <p:nvCxnSpPr>
          <p:cNvPr id="66" name="Straight Arrow Connector 65"/>
          <p:cNvCxnSpPr/>
          <p:nvPr/>
        </p:nvCxnSpPr>
        <p:spPr>
          <a:xfrm flipV="1">
            <a:off x="3690541" y="3267577"/>
            <a:ext cx="264569" cy="46622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692491" y="3733800"/>
            <a:ext cx="2275161"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Wings with claws </a:t>
            </a:r>
          </a:p>
          <a:p>
            <a:r>
              <a:rPr lang="en-US" b="1" dirty="0" smtClean="0">
                <a:latin typeface="Arial" panose="020B0604020202020204" pitchFamily="34" charset="0"/>
                <a:cs typeface="Arial" panose="020B0604020202020204" pitchFamily="34" charset="0"/>
              </a:rPr>
              <a:t>  to without claws</a:t>
            </a:r>
            <a:endParaRPr lang="en-US" b="1" dirty="0">
              <a:latin typeface="Arial" panose="020B0604020202020204" pitchFamily="34" charset="0"/>
              <a:cs typeface="Arial" panose="020B0604020202020204" pitchFamily="34" charset="0"/>
            </a:endParaRPr>
          </a:p>
        </p:txBody>
      </p:sp>
      <p:sp>
        <p:nvSpPr>
          <p:cNvPr id="68" name="TextBox 67"/>
          <p:cNvSpPr txBox="1"/>
          <p:nvPr/>
        </p:nvSpPr>
        <p:spPr>
          <a:xfrm>
            <a:off x="5715000" y="3102428"/>
            <a:ext cx="1909389"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Long tails to</a:t>
            </a:r>
          </a:p>
          <a:p>
            <a:r>
              <a:rPr lang="en-US" b="1" dirty="0">
                <a:latin typeface="Arial" panose="020B0604020202020204" pitchFamily="34" charset="0"/>
                <a:cs typeface="Arial" panose="020B0604020202020204" pitchFamily="34" charset="0"/>
              </a:rPr>
              <a:t>s</a:t>
            </a:r>
            <a:r>
              <a:rPr lang="en-US" b="1" dirty="0" smtClean="0">
                <a:latin typeface="Arial" panose="020B0604020202020204" pitchFamily="34" charset="0"/>
                <a:cs typeface="Arial" panose="020B0604020202020204" pitchFamily="34" charset="0"/>
              </a:rPr>
              <a:t>hort tails with a </a:t>
            </a:r>
            <a:r>
              <a:rPr lang="en-US" b="1" dirty="0" err="1" smtClean="0">
                <a:latin typeface="Arial" panose="020B0604020202020204" pitchFamily="34" charset="0"/>
                <a:cs typeface="Arial" panose="020B0604020202020204" pitchFamily="34" charset="0"/>
              </a:rPr>
              <a:t>pygostyle</a:t>
            </a:r>
            <a:endParaRPr lang="en-US" b="1" dirty="0">
              <a:latin typeface="Arial" panose="020B0604020202020204" pitchFamily="34" charset="0"/>
              <a:cs typeface="Arial" panose="020B0604020202020204" pitchFamily="34" charset="0"/>
            </a:endParaRPr>
          </a:p>
        </p:txBody>
      </p:sp>
      <p:cxnSp>
        <p:nvCxnSpPr>
          <p:cNvPr id="69" name="Straight Arrow Connector 68"/>
          <p:cNvCxnSpPr/>
          <p:nvPr/>
        </p:nvCxnSpPr>
        <p:spPr>
          <a:xfrm flipV="1">
            <a:off x="6096000" y="2558142"/>
            <a:ext cx="11461" cy="59757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6096000" y="3999716"/>
            <a:ext cx="0" cy="54370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487037" y="3962400"/>
            <a:ext cx="1656964"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Feather frond to tail feather</a:t>
            </a:r>
          </a:p>
          <a:p>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fan</a:t>
            </a:r>
            <a:endParaRPr lang="en-US" b="1" dirty="0">
              <a:latin typeface="Arial" panose="020B0604020202020204" pitchFamily="34" charset="0"/>
              <a:cs typeface="Arial" panose="020B0604020202020204" pitchFamily="34" charset="0"/>
            </a:endParaRPr>
          </a:p>
        </p:txBody>
      </p:sp>
      <p:cxnSp>
        <p:nvCxnSpPr>
          <p:cNvPr id="72" name="Straight Arrow Connector 71"/>
          <p:cNvCxnSpPr/>
          <p:nvPr/>
        </p:nvCxnSpPr>
        <p:spPr>
          <a:xfrm flipV="1">
            <a:off x="8294339" y="3657600"/>
            <a:ext cx="11461"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8022327" y="4835583"/>
            <a:ext cx="286556" cy="42221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209800" y="5495925"/>
            <a:ext cx="1786303" cy="1015663"/>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Note:  Clawed wings are still observed in a few modern birds; teeth disappeared just after the Cretaceous, and tails changed  in the Cretaceous.</a:t>
            </a:r>
            <a:endParaRPr lang="en-US" sz="1000" dirty="0">
              <a:latin typeface="Arial" panose="020B0604020202020204" pitchFamily="34" charset="0"/>
              <a:cs typeface="Arial" panose="020B0604020202020204" pitchFamily="34" charset="0"/>
            </a:endParaRPr>
          </a:p>
        </p:txBody>
      </p:sp>
      <p:cxnSp>
        <p:nvCxnSpPr>
          <p:cNvPr id="81" name="Straight Arrow Connector 80"/>
          <p:cNvCxnSpPr/>
          <p:nvPr/>
        </p:nvCxnSpPr>
        <p:spPr>
          <a:xfrm>
            <a:off x="2286000" y="4137428"/>
            <a:ext cx="406492" cy="54604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686538" y="4483158"/>
            <a:ext cx="363010" cy="56353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671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85800" y="115888"/>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it-IT" sz="2800" b="1" dirty="0">
                <a:latin typeface="Arial" pitchFamily="34" charset="0"/>
                <a:cs typeface="Arial" pitchFamily="34" charset="0"/>
              </a:rPr>
              <a:t>How do we study avian evolutionary events?</a:t>
            </a:r>
          </a:p>
        </p:txBody>
      </p:sp>
      <p:sp>
        <p:nvSpPr>
          <p:cNvPr id="3" name="TextBox 2"/>
          <p:cNvSpPr txBox="1">
            <a:spLocks noChangeArrowheads="1"/>
          </p:cNvSpPr>
          <p:nvPr/>
        </p:nvSpPr>
        <p:spPr bwMode="auto">
          <a:xfrm>
            <a:off x="1562100" y="884238"/>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it-IT" sz="2400" dirty="0">
                <a:latin typeface="Arial" pitchFamily="34" charset="0"/>
                <a:cs typeface="Arial" pitchFamily="34" charset="0"/>
              </a:rPr>
              <a:t>Genetics</a:t>
            </a:r>
          </a:p>
        </p:txBody>
      </p:sp>
      <p:sp>
        <p:nvSpPr>
          <p:cNvPr id="4" name="TextBox 3"/>
          <p:cNvSpPr txBox="1">
            <a:spLocks noChangeArrowheads="1"/>
          </p:cNvSpPr>
          <p:nvPr/>
        </p:nvSpPr>
        <p:spPr bwMode="auto">
          <a:xfrm>
            <a:off x="6332538" y="884238"/>
            <a:ext cx="335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it-IT" sz="2400" dirty="0">
                <a:latin typeface="Arial" pitchFamily="34" charset="0"/>
                <a:cs typeface="Arial" pitchFamily="34" charset="0"/>
              </a:rPr>
              <a:t>Development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7738" y="1341438"/>
            <a:ext cx="2595562"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2588" y="1346200"/>
            <a:ext cx="42608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188" y="4411663"/>
            <a:ext cx="12525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3933825"/>
            <a:ext cx="15113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6250" y="5049838"/>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4595813"/>
            <a:ext cx="17653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49988" y="4365625"/>
            <a:ext cx="27146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08725" y="521017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p:cNvSpPr txBox="1">
            <a:spLocks noChangeArrowheads="1"/>
          </p:cNvSpPr>
          <p:nvPr/>
        </p:nvSpPr>
        <p:spPr bwMode="auto">
          <a:xfrm>
            <a:off x="5118100" y="21431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it-IT" sz="2800" dirty="0">
                <a:latin typeface="Arial" pitchFamily="34" charset="0"/>
                <a:cs typeface="Arial" pitchFamily="34" charset="0"/>
              </a:rPr>
              <a:t>&amp;</a:t>
            </a:r>
          </a:p>
        </p:txBody>
      </p:sp>
      <p:sp>
        <p:nvSpPr>
          <p:cNvPr id="18" name="TextBox 9"/>
          <p:cNvSpPr txBox="1">
            <a:spLocks noChangeArrowheads="1"/>
          </p:cNvSpPr>
          <p:nvPr/>
        </p:nvSpPr>
        <p:spPr bwMode="auto">
          <a:xfrm>
            <a:off x="2322513" y="6165850"/>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it-IT" sz="2400">
                <a:latin typeface="Arial" pitchFamily="34" charset="0"/>
                <a:cs typeface="Arial" pitchFamily="34" charset="0"/>
              </a:rPr>
              <a:t>Birds             vs.           other Vertebrates   </a:t>
            </a:r>
          </a:p>
        </p:txBody>
      </p:sp>
    </p:spTree>
    <p:extLst>
      <p:ext uri="{BB962C8B-B14F-4D97-AF65-F5344CB8AC3E}">
        <p14:creationId xmlns:p14="http://schemas.microsoft.com/office/powerpoint/2010/main" val="3437503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09600" y="381001"/>
            <a:ext cx="8458200" cy="954107"/>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What kinds of mutations in vertebrates cause</a:t>
            </a:r>
          </a:p>
          <a:p>
            <a:r>
              <a:rPr lang="en-US" sz="2800" b="1" dirty="0">
                <a:solidFill>
                  <a:schemeClr val="bg1"/>
                </a:solidFill>
                <a:latin typeface="Arial" panose="020B0604020202020204" pitchFamily="34" charset="0"/>
                <a:cs typeface="Arial" panose="020B0604020202020204" pitchFamily="34" charset="0"/>
              </a:rPr>
              <a:t> </a:t>
            </a:r>
            <a:r>
              <a:rPr lang="en-US" sz="2800" b="1" dirty="0" smtClean="0">
                <a:solidFill>
                  <a:schemeClr val="bg1"/>
                </a:solidFill>
                <a:latin typeface="Arial" panose="020B0604020202020204" pitchFamily="34" charset="0"/>
                <a:cs typeface="Arial" panose="020B0604020202020204" pitchFamily="34" charset="0"/>
              </a:rPr>
              <a:t>        short tails and/or fused vertebrae?</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358" y="1847850"/>
            <a:ext cx="3520842" cy="2419350"/>
          </a:xfrm>
          <a:prstGeom prst="rect">
            <a:avLst/>
          </a:prstGeom>
        </p:spPr>
      </p:pic>
      <p:sp>
        <p:nvSpPr>
          <p:cNvPr id="5" name="TextBox 4"/>
          <p:cNvSpPr txBox="1"/>
          <p:nvPr/>
        </p:nvSpPr>
        <p:spPr>
          <a:xfrm>
            <a:off x="457200" y="4648200"/>
            <a:ext cx="8001000" cy="1015663"/>
          </a:xfrm>
          <a:prstGeom prst="rect">
            <a:avLst/>
          </a:prstGeom>
          <a:noFill/>
        </p:spPr>
        <p:txBody>
          <a:bodyPr wrap="square" rtlCol="0">
            <a:spAutoFit/>
          </a:bodyPr>
          <a:lstStyle/>
          <a:p>
            <a:r>
              <a:rPr lang="en-US" sz="2000" b="1" dirty="0" smtClean="0">
                <a:solidFill>
                  <a:srgbClr val="FFFF00"/>
                </a:solidFill>
                <a:latin typeface="Arial" panose="020B0604020202020204" pitchFamily="34" charset="0"/>
                <a:cs typeface="Arial" panose="020B0604020202020204" pitchFamily="34" charset="0"/>
              </a:rPr>
              <a:t>So……It’s possible that a single mutation could have both shortened the Cretaceous bird tail and caused the formation of the </a:t>
            </a:r>
            <a:r>
              <a:rPr lang="en-US" sz="2000" b="1" dirty="0" err="1" smtClean="0">
                <a:solidFill>
                  <a:srgbClr val="FFFF00"/>
                </a:solidFill>
                <a:latin typeface="Arial" panose="020B0604020202020204" pitchFamily="34" charset="0"/>
                <a:cs typeface="Arial" panose="020B0604020202020204" pitchFamily="34" charset="0"/>
              </a:rPr>
              <a:t>pygostyle</a:t>
            </a:r>
            <a:r>
              <a:rPr lang="en-US" sz="2000" b="1" dirty="0" smtClean="0">
                <a:solidFill>
                  <a:srgbClr val="FFFF00"/>
                </a:solidFill>
                <a:latin typeface="Arial" panose="020B0604020202020204" pitchFamily="34" charset="0"/>
                <a:cs typeface="Arial" panose="020B0604020202020204" pitchFamily="34" charset="0"/>
              </a:rPr>
              <a:t>.  This possibility is supported by the fossil record.</a:t>
            </a:r>
            <a:endParaRPr lang="en-US" sz="2000" b="1" dirty="0">
              <a:solidFill>
                <a:srgbClr val="FFFF00"/>
              </a:solidFill>
              <a:latin typeface="Arial" panose="020B0604020202020204" pitchFamily="34" charset="0"/>
              <a:cs typeface="Arial" panose="020B0604020202020204" pitchFamily="34" charset="0"/>
            </a:endParaRPr>
          </a:p>
        </p:txBody>
      </p:sp>
      <p:grpSp>
        <p:nvGrpSpPr>
          <p:cNvPr id="161" name="Group 163"/>
          <p:cNvGrpSpPr>
            <a:grpSpLocks/>
          </p:cNvGrpSpPr>
          <p:nvPr/>
        </p:nvGrpSpPr>
        <p:grpSpPr bwMode="auto">
          <a:xfrm>
            <a:off x="4953000" y="1628775"/>
            <a:ext cx="3124200" cy="2693988"/>
            <a:chOff x="4648199" y="1550598"/>
            <a:chExt cx="3755899" cy="3383279"/>
          </a:xfrm>
        </p:grpSpPr>
        <p:sp>
          <p:nvSpPr>
            <p:cNvPr id="162" name="Freeform 161"/>
            <p:cNvSpPr/>
            <p:nvPr/>
          </p:nvSpPr>
          <p:spPr>
            <a:xfrm>
              <a:off x="5020353" y="1550598"/>
              <a:ext cx="3383745" cy="3383279"/>
            </a:xfrm>
            <a:custGeom>
              <a:avLst/>
              <a:gdLst>
                <a:gd name="connsiteX0" fmla="*/ 0 w 3383280"/>
                <a:gd name="connsiteY0" fmla="*/ 1691640 h 3383279"/>
                <a:gd name="connsiteX1" fmla="*/ 1691640 w 3383280"/>
                <a:gd name="connsiteY1" fmla="*/ 0 h 3383279"/>
                <a:gd name="connsiteX2" fmla="*/ 3383280 w 3383280"/>
                <a:gd name="connsiteY2" fmla="*/ 1691640 h 3383279"/>
                <a:gd name="connsiteX3" fmla="*/ 1691640 w 3383280"/>
                <a:gd name="connsiteY3" fmla="*/ 3383280 h 3383279"/>
                <a:gd name="connsiteX4" fmla="*/ 0 w 3383280"/>
                <a:gd name="connsiteY4" fmla="*/ 1691640 h 338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280" h="3383279">
                  <a:moveTo>
                    <a:pt x="0" y="1691640"/>
                  </a:moveTo>
                  <a:cubicBezTo>
                    <a:pt x="0" y="757373"/>
                    <a:pt x="757373" y="0"/>
                    <a:pt x="1691640" y="0"/>
                  </a:cubicBezTo>
                  <a:cubicBezTo>
                    <a:pt x="2625907" y="0"/>
                    <a:pt x="3383280" y="757373"/>
                    <a:pt x="3383280" y="1691640"/>
                  </a:cubicBezTo>
                  <a:cubicBezTo>
                    <a:pt x="3383280" y="2625907"/>
                    <a:pt x="2625907" y="3383280"/>
                    <a:pt x="1691640" y="3383280"/>
                  </a:cubicBezTo>
                  <a:cubicBezTo>
                    <a:pt x="757373" y="3383280"/>
                    <a:pt x="0" y="2625907"/>
                    <a:pt x="0" y="1691640"/>
                  </a:cubicBezTo>
                  <a:close/>
                </a:path>
              </a:pathLst>
            </a:custGeom>
            <a:solidFill>
              <a:schemeClr val="tx2">
                <a:lumMod val="60000"/>
                <a:lumOff val="40000"/>
                <a:alpha val="50000"/>
              </a:schemeClr>
            </a:solidFill>
          </p:spPr>
          <p:style>
            <a:lnRef idx="2">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txBody>
            <a:bodyPr lIns="960120" tIns="398962" rIns="472440" bIns="398960" spcCol="1270" anchor="ctr"/>
            <a:lstStyle/>
            <a:p>
              <a:pPr algn="ctr" defTabSz="933450">
                <a:lnSpc>
                  <a:spcPct val="90000"/>
                </a:lnSpc>
                <a:spcAft>
                  <a:spcPct val="35000"/>
                </a:spcAft>
                <a:defRPr/>
              </a:pPr>
              <a:r>
                <a:rPr lang="en-US" sz="2100" dirty="0" smtClean="0"/>
                <a:t>    </a:t>
              </a:r>
              <a:r>
                <a:rPr lang="en-US" sz="2100" dirty="0" smtClean="0">
                  <a:solidFill>
                    <a:schemeClr val="bg1"/>
                  </a:solidFill>
                </a:rPr>
                <a:t>Truncated</a:t>
              </a:r>
            </a:p>
            <a:p>
              <a:pPr algn="ctr" defTabSz="933450">
                <a:lnSpc>
                  <a:spcPct val="90000"/>
                </a:lnSpc>
                <a:spcAft>
                  <a:spcPct val="35000"/>
                </a:spcAft>
                <a:defRPr/>
              </a:pPr>
              <a:r>
                <a:rPr lang="en-US" sz="2100" dirty="0" smtClean="0">
                  <a:solidFill>
                    <a:schemeClr val="bg1"/>
                  </a:solidFill>
                </a:rPr>
                <a:t>   tail</a:t>
              </a:r>
              <a:endParaRPr lang="en-US" sz="2100" dirty="0">
                <a:solidFill>
                  <a:schemeClr val="bg1"/>
                </a:solidFill>
              </a:endParaRPr>
            </a:p>
            <a:p>
              <a:pPr algn="ctr" defTabSz="933450">
                <a:lnSpc>
                  <a:spcPct val="90000"/>
                </a:lnSpc>
                <a:spcAft>
                  <a:spcPct val="35000"/>
                </a:spcAft>
                <a:defRPr/>
              </a:pPr>
              <a:r>
                <a:rPr lang="en-US" sz="2100" dirty="0" smtClean="0">
                  <a:solidFill>
                    <a:schemeClr val="bg1"/>
                  </a:solidFill>
                </a:rPr>
                <a:t>   mutants</a:t>
              </a:r>
              <a:endParaRPr lang="en-US" sz="2100" dirty="0">
                <a:solidFill>
                  <a:schemeClr val="bg1"/>
                </a:solidFill>
              </a:endParaRPr>
            </a:p>
          </p:txBody>
        </p:sp>
        <p:sp>
          <p:nvSpPr>
            <p:cNvPr id="163" name="Freeform 162"/>
            <p:cNvSpPr/>
            <p:nvPr/>
          </p:nvSpPr>
          <p:spPr>
            <a:xfrm>
              <a:off x="4648199" y="2321863"/>
              <a:ext cx="1923753" cy="2009066"/>
            </a:xfrm>
            <a:custGeom>
              <a:avLst/>
              <a:gdLst>
                <a:gd name="connsiteX0" fmla="*/ 0 w 1786202"/>
                <a:gd name="connsiteY0" fmla="*/ 875661 h 1751321"/>
                <a:gd name="connsiteX1" fmla="*/ 893101 w 1786202"/>
                <a:gd name="connsiteY1" fmla="*/ 0 h 1751321"/>
                <a:gd name="connsiteX2" fmla="*/ 1786202 w 1786202"/>
                <a:gd name="connsiteY2" fmla="*/ 875661 h 1751321"/>
                <a:gd name="connsiteX3" fmla="*/ 893101 w 1786202"/>
                <a:gd name="connsiteY3" fmla="*/ 1751322 h 1751321"/>
                <a:gd name="connsiteX4" fmla="*/ 0 w 1786202"/>
                <a:gd name="connsiteY4" fmla="*/ 875661 h 175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202" h="1751321">
                  <a:moveTo>
                    <a:pt x="0" y="875661"/>
                  </a:moveTo>
                  <a:cubicBezTo>
                    <a:pt x="0" y="392047"/>
                    <a:pt x="399855" y="0"/>
                    <a:pt x="893101" y="0"/>
                  </a:cubicBezTo>
                  <a:cubicBezTo>
                    <a:pt x="1386347" y="0"/>
                    <a:pt x="1786202" y="392047"/>
                    <a:pt x="1786202" y="875661"/>
                  </a:cubicBezTo>
                  <a:cubicBezTo>
                    <a:pt x="1786202" y="1359275"/>
                    <a:pt x="1386347" y="1751322"/>
                    <a:pt x="893101" y="1751322"/>
                  </a:cubicBezTo>
                  <a:cubicBezTo>
                    <a:pt x="399855" y="1751322"/>
                    <a:pt x="0" y="1359275"/>
                    <a:pt x="0" y="875661"/>
                  </a:cubicBezTo>
                  <a:close/>
                </a:path>
              </a:pathLst>
            </a:custGeom>
            <a:solidFill>
              <a:schemeClr val="accent2">
                <a:alpha val="50000"/>
              </a:schemeClr>
            </a:solidFill>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tx1"/>
            </a:fontRef>
          </p:style>
          <p:txBody>
            <a:bodyPr lIns="249425" tIns="206518" rIns="506895" bIns="206519" spcCol="1270" anchor="ctr"/>
            <a:lstStyle/>
            <a:p>
              <a:pPr algn="ctr" defTabSz="933450">
                <a:lnSpc>
                  <a:spcPct val="90000"/>
                </a:lnSpc>
                <a:spcAft>
                  <a:spcPct val="35000"/>
                </a:spcAft>
                <a:defRPr/>
              </a:pPr>
              <a:r>
                <a:rPr lang="en-US" sz="1400" dirty="0">
                  <a:solidFill>
                    <a:schemeClr val="bg1"/>
                  </a:solidFill>
                </a:rPr>
                <a:t>Vertebral fusion mutants</a:t>
              </a:r>
            </a:p>
          </p:txBody>
        </p:sp>
      </p:grpSp>
    </p:spTree>
    <p:extLst>
      <p:ext uri="{BB962C8B-B14F-4D97-AF65-F5344CB8AC3E}">
        <p14:creationId xmlns:p14="http://schemas.microsoft.com/office/powerpoint/2010/main" val="2147683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76201"/>
            <a:ext cx="4648200" cy="361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Users\Dana\Desktop\Documents\DinoChicken\NSF preproposal 2015\E5 alcian blue chick tail.tif"/>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4585" y="3852983"/>
            <a:ext cx="4609815" cy="29723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Dana\Desktop\Documents\DinoChicken\NSF preproposal 2015\gecko tail alcian blue.tif"/>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53000" y="3852983"/>
            <a:ext cx="4052316" cy="297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87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 name="Picture 2" descr="E:\Dana chick\Phalloidin staining 11-14\E4 hyalur glycerol2 11-19-14.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45" y="1164663"/>
            <a:ext cx="3109150" cy="23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6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5399" y="1164663"/>
            <a:ext cx="3109201" cy="23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0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0039" y="1164663"/>
            <a:ext cx="2657762" cy="23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15"/>
          <p:cNvSpPr txBox="1">
            <a:spLocks noChangeArrowheads="1"/>
          </p:cNvSpPr>
          <p:nvPr/>
        </p:nvSpPr>
        <p:spPr bwMode="auto">
          <a:xfrm>
            <a:off x="3291601" y="3494312"/>
            <a:ext cx="31092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it-IT" sz="1800" b="1" dirty="0" err="1">
                <a:solidFill>
                  <a:srgbClr val="00B050"/>
                </a:solidFill>
                <a:latin typeface="Arial" pitchFamily="34" charset="0"/>
                <a:cs typeface="Arial" pitchFamily="34" charset="0"/>
              </a:rPr>
              <a:t>Somites</a:t>
            </a:r>
            <a:r>
              <a:rPr lang="en-US" altLang="it-IT" sz="1800" b="1" dirty="0">
                <a:solidFill>
                  <a:srgbClr val="00B050"/>
                </a:solidFill>
                <a:latin typeface="Arial" pitchFamily="34" charset="0"/>
                <a:cs typeface="Arial" pitchFamily="34" charset="0"/>
              </a:rPr>
              <a:t>  </a:t>
            </a:r>
            <a:r>
              <a:rPr lang="en-US" altLang="it-IT" sz="1800" b="1" dirty="0">
                <a:solidFill>
                  <a:srgbClr val="FF0000"/>
                </a:solidFill>
                <a:latin typeface="Arial" pitchFamily="34" charset="0"/>
                <a:cs typeface="Arial" pitchFamily="34" charset="0"/>
              </a:rPr>
              <a:t>Nervous System</a:t>
            </a:r>
            <a:endParaRPr lang="en-US" altLang="it-IT" sz="1800" b="1" dirty="0">
              <a:solidFill>
                <a:srgbClr val="00B050"/>
              </a:solidFill>
              <a:latin typeface="Arial" pitchFamily="34" charset="0"/>
              <a:cs typeface="Arial"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026408"/>
            <a:ext cx="3657600" cy="2755392"/>
          </a:xfrm>
          <a:prstGeom prst="rect">
            <a:avLst/>
          </a:prstGeom>
        </p:spPr>
      </p:pic>
      <p:sp>
        <p:nvSpPr>
          <p:cNvPr id="8" name="TextBox 7"/>
          <p:cNvSpPr txBox="1"/>
          <p:nvPr/>
        </p:nvSpPr>
        <p:spPr>
          <a:xfrm>
            <a:off x="728745" y="152400"/>
            <a:ext cx="8186655"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 Mutation(s) affecting somite polarity may have been responsible for the Cretaceous transition to short tails</a:t>
            </a:r>
            <a:endParaRPr lang="en-US" sz="24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685800" y="4267200"/>
            <a:ext cx="3657600" cy="2246769"/>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Somite anterior/posterior polarity is not properly established in the chick embryo tail.  Mutations like this in mice usually cause loss of spinal nerves and short, fused tails.</a:t>
            </a:r>
            <a:endParaRPr lang="en-US" sz="2000" b="1" dirty="0">
              <a:solidFill>
                <a:schemeClr val="bg1"/>
              </a:solidFill>
              <a:latin typeface="Arial" panose="020B0604020202020204" pitchFamily="34" charset="0"/>
              <a:cs typeface="Arial" panose="020B0604020202020204" pitchFamily="34" charset="0"/>
            </a:endParaRPr>
          </a:p>
        </p:txBody>
      </p:sp>
      <p:cxnSp>
        <p:nvCxnSpPr>
          <p:cNvPr id="10" name="Straight Connector 9"/>
          <p:cNvCxnSpPr/>
          <p:nvPr/>
        </p:nvCxnSpPr>
        <p:spPr>
          <a:xfrm flipV="1">
            <a:off x="3810000" y="2275114"/>
            <a:ext cx="1132114" cy="6204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833260" y="2090056"/>
            <a:ext cx="121801" cy="20133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701142" y="2672499"/>
            <a:ext cx="121801" cy="20133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038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3432</TotalTime>
  <Words>756</Words>
  <Application>Microsoft Office PowerPoint</Application>
  <PresentationFormat>On-screen Show (4:3)</PresentationFormat>
  <Paragraphs>95</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dc:creator>
  <cp:lastModifiedBy>Dana</cp:lastModifiedBy>
  <cp:revision>66</cp:revision>
  <dcterms:created xsi:type="dcterms:W3CDTF">2017-02-23T21:02:49Z</dcterms:created>
  <dcterms:modified xsi:type="dcterms:W3CDTF">2017-03-31T21:52:27Z</dcterms:modified>
</cp:coreProperties>
</file>