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91" r:id="rId3"/>
    <p:sldId id="257" r:id="rId4"/>
    <p:sldId id="286" r:id="rId5"/>
    <p:sldId id="307" r:id="rId6"/>
    <p:sldId id="315" r:id="rId7"/>
    <p:sldId id="308" r:id="rId8"/>
    <p:sldId id="285" r:id="rId9"/>
    <p:sldId id="279" r:id="rId10"/>
    <p:sldId id="280" r:id="rId11"/>
    <p:sldId id="287" r:id="rId12"/>
    <p:sldId id="263" r:id="rId13"/>
    <p:sldId id="264" r:id="rId14"/>
    <p:sldId id="290" r:id="rId15"/>
    <p:sldId id="309" r:id="rId16"/>
    <p:sldId id="310" r:id="rId17"/>
    <p:sldId id="282" r:id="rId18"/>
    <p:sldId id="316" r:id="rId19"/>
    <p:sldId id="311" r:id="rId20"/>
    <p:sldId id="265" r:id="rId21"/>
    <p:sldId id="266" r:id="rId22"/>
    <p:sldId id="303" r:id="rId23"/>
    <p:sldId id="267" r:id="rId24"/>
    <p:sldId id="258" r:id="rId25"/>
    <p:sldId id="283" r:id="rId26"/>
    <p:sldId id="281" r:id="rId27"/>
    <p:sldId id="284" r:id="rId28"/>
    <p:sldId id="292" r:id="rId29"/>
    <p:sldId id="261" r:id="rId30"/>
    <p:sldId id="298" r:id="rId31"/>
    <p:sldId id="289" r:id="rId32"/>
    <p:sldId id="312" r:id="rId33"/>
    <p:sldId id="275" r:id="rId34"/>
    <p:sldId id="305" r:id="rId35"/>
    <p:sldId id="306" r:id="rId36"/>
    <p:sldId id="321" r:id="rId37"/>
    <p:sldId id="317" r:id="rId38"/>
    <p:sldId id="313" r:id="rId39"/>
    <p:sldId id="299" r:id="rId40"/>
    <p:sldId id="269" r:id="rId41"/>
    <p:sldId id="270" r:id="rId42"/>
    <p:sldId id="297" r:id="rId43"/>
    <p:sldId id="293" r:id="rId44"/>
    <p:sldId id="322" r:id="rId45"/>
    <p:sldId id="320" r:id="rId46"/>
    <p:sldId id="319" r:id="rId47"/>
    <p:sldId id="323" r:id="rId48"/>
    <p:sldId id="300" r:id="rId49"/>
    <p:sldId id="271" r:id="rId50"/>
    <p:sldId id="288" r:id="rId51"/>
    <p:sldId id="273" r:id="rId52"/>
    <p:sldId id="314" r:id="rId53"/>
    <p:sldId id="301" r:id="rId54"/>
    <p:sldId id="304"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893" autoAdjust="0"/>
  </p:normalViewPr>
  <p:slideViewPr>
    <p:cSldViewPr snapToGrid="0">
      <p:cViewPr>
        <p:scale>
          <a:sx n="53" d="100"/>
          <a:sy n="53" d="100"/>
        </p:scale>
        <p:origin x="168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8CC-B8E1-4676-B3F9-56A08A4371D3}" type="datetimeFigureOut">
              <a:rPr lang="en-US" smtClean="0"/>
              <a:t>2/22/2018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5080E-DF75-4A9E-8FB8-0EEFA1F8DB3A}" type="slidenum">
              <a:rPr lang="en-US" smtClean="0"/>
              <a:t>‹#›</a:t>
            </a:fld>
            <a:endParaRPr lang="en-US"/>
          </a:p>
        </p:txBody>
      </p:sp>
    </p:spTree>
    <p:extLst>
      <p:ext uri="{BB962C8B-B14F-4D97-AF65-F5344CB8AC3E}">
        <p14:creationId xmlns:p14="http://schemas.microsoft.com/office/powerpoint/2010/main" val="87821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Good Afternoon. My name is Bethanie Edwards I am currently a post-doc at the University of Hawaii. But come this summer I will starting as an associate prof here in the Earth and Planetary Science Department at Berkeley. I am trained as a chemical oceanographer however my work tends to focus more on how marine microbes impact ocean chemistry and in turn global chemical cycles. In fact every second breath you breathe was produced in the ocean by a photosynthesizing microbe. So today I’ll be walking you through how such tiny creatures, marine microbes, can shape ocean biogeochemistry going from the very small viruses to larger zooplankton. </a:t>
            </a:r>
          </a:p>
        </p:txBody>
      </p:sp>
      <p:sp>
        <p:nvSpPr>
          <p:cNvPr id="4" name="Slide Number Placeholder 3"/>
          <p:cNvSpPr>
            <a:spLocks noGrp="1"/>
          </p:cNvSpPr>
          <p:nvPr>
            <p:ph type="sldNum" sz="quarter" idx="10"/>
          </p:nvPr>
        </p:nvSpPr>
        <p:spPr/>
        <p:txBody>
          <a:bodyPr/>
          <a:lstStyle/>
          <a:p>
            <a:fld id="{A755080E-DF75-4A9E-8FB8-0EEFA1F8DB3A}" type="slidenum">
              <a:rPr lang="en-US" smtClean="0"/>
              <a:t>1</a:t>
            </a:fld>
            <a:endParaRPr lang="en-US"/>
          </a:p>
        </p:txBody>
      </p:sp>
    </p:spTree>
    <p:extLst>
      <p:ext uri="{BB962C8B-B14F-4D97-AF65-F5344CB8AC3E}">
        <p14:creationId xmlns:p14="http://schemas.microsoft.com/office/powerpoint/2010/main" val="330398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oceaninc</a:t>
            </a:r>
            <a:r>
              <a:rPr lang="en-US" dirty="0"/>
              <a:t> silica cycle</a:t>
            </a:r>
          </a:p>
        </p:txBody>
      </p:sp>
      <p:sp>
        <p:nvSpPr>
          <p:cNvPr id="4" name="Slide Number Placeholder 3"/>
          <p:cNvSpPr>
            <a:spLocks noGrp="1"/>
          </p:cNvSpPr>
          <p:nvPr>
            <p:ph type="sldNum" sz="quarter" idx="10"/>
          </p:nvPr>
        </p:nvSpPr>
        <p:spPr/>
        <p:txBody>
          <a:bodyPr/>
          <a:lstStyle/>
          <a:p>
            <a:fld id="{A755080E-DF75-4A9E-8FB8-0EEFA1F8DB3A}" type="slidenum">
              <a:rPr lang="en-US" smtClean="0"/>
              <a:t>10</a:t>
            </a:fld>
            <a:endParaRPr lang="en-US"/>
          </a:p>
        </p:txBody>
      </p:sp>
    </p:spTree>
    <p:extLst>
      <p:ext uri="{BB962C8B-B14F-4D97-AF65-F5344CB8AC3E}">
        <p14:creationId xmlns:p14="http://schemas.microsoft.com/office/powerpoint/2010/main" val="140608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oceanic iron cycle. So the box model is a very basic way biogeochemists and chemical oceanographers look at elemental cycling. Of course our field has advanced far past this and not we are interested in the nitty gritty details within reservoirs. But I won’t spend much time on those types of things today. </a:t>
            </a:r>
          </a:p>
        </p:txBody>
      </p:sp>
      <p:sp>
        <p:nvSpPr>
          <p:cNvPr id="4" name="Slide Number Placeholder 3"/>
          <p:cNvSpPr>
            <a:spLocks noGrp="1"/>
          </p:cNvSpPr>
          <p:nvPr>
            <p:ph type="sldNum" sz="quarter" idx="10"/>
          </p:nvPr>
        </p:nvSpPr>
        <p:spPr/>
        <p:txBody>
          <a:bodyPr/>
          <a:lstStyle/>
          <a:p>
            <a:fld id="{A755080E-DF75-4A9E-8FB8-0EEFA1F8DB3A}" type="slidenum">
              <a:rPr lang="en-US" smtClean="0"/>
              <a:t>11</a:t>
            </a:fld>
            <a:endParaRPr lang="en-US"/>
          </a:p>
        </p:txBody>
      </p:sp>
    </p:spTree>
    <p:extLst>
      <p:ext uri="{BB962C8B-B14F-4D97-AF65-F5344CB8AC3E}">
        <p14:creationId xmlns:p14="http://schemas.microsoft.com/office/powerpoint/2010/main" val="60373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talk will be anchored by the carbon cycle. In the prominent text box used in Chemical Oceanography it actually states that “carbon drives the bus” I’m not sure if the authors were referring to the fact that life is carbon based on this planet but I think they were referring to the importance of carbon dioxide in global climate. Here you can see CO2 concentrations and temperature for Antarctic ice cores from the past 800,000 years. And the temp is in lockstep with CO2 concentration. With CO2 oscillation between 180 and 280 ppm. And temp between -8 and 3 </a:t>
            </a:r>
            <a:r>
              <a:rPr lang="en-US" dirty="0" err="1"/>
              <a:t>deg</a:t>
            </a:r>
            <a:r>
              <a:rPr lang="en-US" dirty="0"/>
              <a:t> C. Ah but humans! Since the industrial revolution which began in the 200 </a:t>
            </a:r>
            <a:r>
              <a:rPr lang="en-US" dirty="0" err="1"/>
              <a:t>yrs</a:t>
            </a:r>
            <a:r>
              <a:rPr lang="en-US" dirty="0"/>
              <a:t> ago we have pumped </a:t>
            </a:r>
            <a:r>
              <a:rPr lang="en-US" dirty="0" err="1"/>
              <a:t>vasts</a:t>
            </a:r>
            <a:r>
              <a:rPr lang="en-US" dirty="0"/>
              <a:t> amounts of CO2 into the </a:t>
            </a:r>
            <a:r>
              <a:rPr lang="en-US" dirty="0" err="1"/>
              <a:t>atm</a:t>
            </a:r>
            <a:r>
              <a:rPr lang="en-US" dirty="0"/>
              <a:t> by burning fossil fuels. Today there is 408 ppm CO2 in the atmosphere, nearly a 100% increase from what we have seen in the past and added in such a short period of time this graph doesn’t really do it justice. </a:t>
            </a:r>
          </a:p>
        </p:txBody>
      </p:sp>
      <p:sp>
        <p:nvSpPr>
          <p:cNvPr id="4" name="Slide Number Placeholder 3"/>
          <p:cNvSpPr>
            <a:spLocks noGrp="1"/>
          </p:cNvSpPr>
          <p:nvPr>
            <p:ph type="sldNum" sz="quarter" idx="10"/>
          </p:nvPr>
        </p:nvSpPr>
        <p:spPr/>
        <p:txBody>
          <a:bodyPr/>
          <a:lstStyle/>
          <a:p>
            <a:fld id="{A755080E-DF75-4A9E-8FB8-0EEFA1F8DB3A}" type="slidenum">
              <a:rPr lang="en-US" smtClean="0"/>
              <a:t>12</a:t>
            </a:fld>
            <a:endParaRPr lang="en-US"/>
          </a:p>
        </p:txBody>
      </p:sp>
    </p:spTree>
    <p:extLst>
      <p:ext uri="{BB962C8B-B14F-4D97-AF65-F5344CB8AC3E}">
        <p14:creationId xmlns:p14="http://schemas.microsoft.com/office/powerpoint/2010/main" val="50111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where does this carbon end up? Here we have 9 GT of carbon being admitted into the </a:t>
            </a:r>
            <a:r>
              <a:rPr lang="en-US" dirty="0" err="1"/>
              <a:t>atm</a:t>
            </a:r>
            <a:r>
              <a:rPr lang="en-US" dirty="0"/>
              <a:t> annually. 3 GT is taken up by the terrestrial biosphere. And 2 GT is taken up by the ocean although I should say there is some wiggle room around these numbers which I show you later in the talk. My main point with this slide is that the ocean plays an important role in removing the </a:t>
            </a:r>
            <a:r>
              <a:rPr lang="en-US" dirty="0" err="1"/>
              <a:t>vasts</a:t>
            </a:r>
            <a:r>
              <a:rPr lang="en-US" dirty="0"/>
              <a:t> amounts of CO2 that we are emitting in the </a:t>
            </a:r>
            <a:r>
              <a:rPr lang="en-US" dirty="0" err="1"/>
              <a:t>atm</a:t>
            </a:r>
            <a:r>
              <a:rPr lang="en-US" dirty="0"/>
              <a:t> via fossil fuel burning. I also wanted to draw attention to the difference in units here as to not confuse anyone. This is 800 GT C in the atmospheric reservoir. If you account for the volume of the </a:t>
            </a:r>
            <a:r>
              <a:rPr lang="en-US" dirty="0" err="1"/>
              <a:t>atm</a:t>
            </a:r>
            <a:r>
              <a:rPr lang="en-US" dirty="0"/>
              <a:t> then we get to 408 ppm..</a:t>
            </a:r>
          </a:p>
        </p:txBody>
      </p:sp>
      <p:sp>
        <p:nvSpPr>
          <p:cNvPr id="4" name="Slide Number Placeholder 3"/>
          <p:cNvSpPr>
            <a:spLocks noGrp="1"/>
          </p:cNvSpPr>
          <p:nvPr>
            <p:ph type="sldNum" sz="quarter" idx="10"/>
          </p:nvPr>
        </p:nvSpPr>
        <p:spPr/>
        <p:txBody>
          <a:bodyPr/>
          <a:lstStyle/>
          <a:p>
            <a:fld id="{A755080E-DF75-4A9E-8FB8-0EEFA1F8DB3A}" type="slidenum">
              <a:rPr lang="en-US" smtClean="0"/>
              <a:t>13</a:t>
            </a:fld>
            <a:endParaRPr lang="en-US"/>
          </a:p>
        </p:txBody>
      </p:sp>
    </p:spTree>
    <p:extLst>
      <p:ext uri="{BB962C8B-B14F-4D97-AF65-F5344CB8AC3E}">
        <p14:creationId xmlns:p14="http://schemas.microsoft.com/office/powerpoint/2010/main" val="2718468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satellite image showing CO2 flux into an out of the ocean. It is not uniform geographically. We have regions where CO2 is absorbed into the ocean and regions where CO2 is degassed out of the ocean. But when we add up all these pixels the net is a 2 GT flux into the ocean. This phenomena is driven about 30% by temperature and about 70% by biology. Henry’s law is a the center of both the temperature driven effects and the biological. </a:t>
            </a:r>
          </a:p>
        </p:txBody>
      </p:sp>
      <p:sp>
        <p:nvSpPr>
          <p:cNvPr id="4" name="Slide Number Placeholder 3"/>
          <p:cNvSpPr>
            <a:spLocks noGrp="1"/>
          </p:cNvSpPr>
          <p:nvPr>
            <p:ph type="sldNum" sz="quarter" idx="10"/>
          </p:nvPr>
        </p:nvSpPr>
        <p:spPr/>
        <p:txBody>
          <a:bodyPr/>
          <a:lstStyle/>
          <a:p>
            <a:fld id="{A755080E-DF75-4A9E-8FB8-0EEFA1F8DB3A}" type="slidenum">
              <a:rPr lang="en-US" smtClean="0"/>
              <a:t>14</a:t>
            </a:fld>
            <a:endParaRPr lang="en-US"/>
          </a:p>
        </p:txBody>
      </p:sp>
    </p:spTree>
    <p:extLst>
      <p:ext uri="{BB962C8B-B14F-4D97-AF65-F5344CB8AC3E}">
        <p14:creationId xmlns:p14="http://schemas.microsoft.com/office/powerpoint/2010/main" val="1524086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Henry’s law states that the amount of gas dissolved in solution is directly proportional to the pressure of the gas over the solution. An example is a soda. Soda is carbonated, pressure is used to add CO2 to the drink giving it is fizzy quality. What happens if you leave an open soda out for two hours? You come back and it is flat, The CO2 dissolved in the soda has equilibrated with the atmosphere and outgassed. This occurs quicker if it is warm outside verses if it cold. The lower the temperature the more gas that can be dissolved. </a:t>
            </a:r>
          </a:p>
        </p:txBody>
      </p:sp>
      <p:sp>
        <p:nvSpPr>
          <p:cNvPr id="4" name="Slide Number Placeholder 3"/>
          <p:cNvSpPr>
            <a:spLocks noGrp="1"/>
          </p:cNvSpPr>
          <p:nvPr>
            <p:ph type="sldNum" sz="quarter" idx="10"/>
          </p:nvPr>
        </p:nvSpPr>
        <p:spPr/>
        <p:txBody>
          <a:bodyPr/>
          <a:lstStyle/>
          <a:p>
            <a:fld id="{A755080E-DF75-4A9E-8FB8-0EEFA1F8DB3A}" type="slidenum">
              <a:rPr lang="en-US" smtClean="0"/>
              <a:t>15</a:t>
            </a:fld>
            <a:endParaRPr lang="en-US"/>
          </a:p>
        </p:txBody>
      </p:sp>
    </p:spTree>
    <p:extLst>
      <p:ext uri="{BB962C8B-B14F-4D97-AF65-F5344CB8AC3E}">
        <p14:creationId xmlns:p14="http://schemas.microsoft.com/office/powerpoint/2010/main" val="884868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isn’t the CO2 flux map directly related with temperature with polar regions being pink and dark blue? Well this is mostly due to primary productivity or photosynthesis in the surface ocean</a:t>
            </a:r>
          </a:p>
        </p:txBody>
      </p:sp>
      <p:sp>
        <p:nvSpPr>
          <p:cNvPr id="4" name="Slide Number Placeholder 3"/>
          <p:cNvSpPr>
            <a:spLocks noGrp="1"/>
          </p:cNvSpPr>
          <p:nvPr>
            <p:ph type="sldNum" sz="quarter" idx="10"/>
          </p:nvPr>
        </p:nvSpPr>
        <p:spPr/>
        <p:txBody>
          <a:bodyPr/>
          <a:lstStyle/>
          <a:p>
            <a:fld id="{A755080E-DF75-4A9E-8FB8-0EEFA1F8DB3A}" type="slidenum">
              <a:rPr lang="en-US" smtClean="0"/>
              <a:t>16</a:t>
            </a:fld>
            <a:endParaRPr lang="en-US"/>
          </a:p>
        </p:txBody>
      </p:sp>
    </p:spTree>
    <p:extLst>
      <p:ext uri="{BB962C8B-B14F-4D97-AF65-F5344CB8AC3E}">
        <p14:creationId xmlns:p14="http://schemas.microsoft.com/office/powerpoint/2010/main" val="328399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assume most of you are familiar with photosynthesis. Like plants on land, phytoplankton in the ocean use sunlight to take up CO2 and water and produce oxygen and sugars which are turned into cellular components building the phytoplankton biomass. Photosynthesis by phytoplankton takes CO2 out of the surface ocean, creating a disequilibrium between the </a:t>
            </a:r>
            <a:r>
              <a:rPr lang="en-US" dirty="0" err="1"/>
              <a:t>atm</a:t>
            </a:r>
            <a:r>
              <a:rPr lang="en-US" dirty="0"/>
              <a:t> and ocean which drives CO2 into the ocean. We can see </a:t>
            </a:r>
          </a:p>
        </p:txBody>
      </p:sp>
      <p:sp>
        <p:nvSpPr>
          <p:cNvPr id="4" name="Slide Number Placeholder 3"/>
          <p:cNvSpPr>
            <a:spLocks noGrp="1"/>
          </p:cNvSpPr>
          <p:nvPr>
            <p:ph type="sldNum" sz="quarter" idx="10"/>
          </p:nvPr>
        </p:nvSpPr>
        <p:spPr/>
        <p:txBody>
          <a:bodyPr/>
          <a:lstStyle/>
          <a:p>
            <a:fld id="{A755080E-DF75-4A9E-8FB8-0EEFA1F8DB3A}" type="slidenum">
              <a:rPr lang="en-US" smtClean="0"/>
              <a:t>17</a:t>
            </a:fld>
            <a:endParaRPr lang="en-US"/>
          </a:p>
        </p:txBody>
      </p:sp>
    </p:spTree>
    <p:extLst>
      <p:ext uri="{BB962C8B-B14F-4D97-AF65-F5344CB8AC3E}">
        <p14:creationId xmlns:p14="http://schemas.microsoft.com/office/powerpoint/2010/main" val="3090955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isn’t the CO2 flux map directly related with temperature with polar regions being pink and dark blue? Well this is mostly due to primary productivity or photosynthesis in the surface ocean</a:t>
            </a:r>
          </a:p>
        </p:txBody>
      </p:sp>
      <p:sp>
        <p:nvSpPr>
          <p:cNvPr id="4" name="Slide Number Placeholder 3"/>
          <p:cNvSpPr>
            <a:spLocks noGrp="1"/>
          </p:cNvSpPr>
          <p:nvPr>
            <p:ph type="sldNum" sz="quarter" idx="10"/>
          </p:nvPr>
        </p:nvSpPr>
        <p:spPr/>
        <p:txBody>
          <a:bodyPr/>
          <a:lstStyle/>
          <a:p>
            <a:fld id="{A755080E-DF75-4A9E-8FB8-0EEFA1F8DB3A}" type="slidenum">
              <a:rPr lang="en-US" smtClean="0"/>
              <a:t>18</a:t>
            </a:fld>
            <a:endParaRPr lang="en-US"/>
          </a:p>
        </p:txBody>
      </p:sp>
    </p:spTree>
    <p:extLst>
      <p:ext uri="{BB962C8B-B14F-4D97-AF65-F5344CB8AC3E}">
        <p14:creationId xmlns:p14="http://schemas.microsoft.com/office/powerpoint/2010/main" val="2584202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you’ll remember that photosynthesis within the ocean causes 92 GT a year to be absorbed by the ocean but the majority of this, 90GT a year is outgassed. How does this happen?</a:t>
            </a:r>
          </a:p>
        </p:txBody>
      </p:sp>
      <p:sp>
        <p:nvSpPr>
          <p:cNvPr id="4" name="Slide Number Placeholder 3"/>
          <p:cNvSpPr>
            <a:spLocks noGrp="1"/>
          </p:cNvSpPr>
          <p:nvPr>
            <p:ph type="sldNum" sz="quarter" idx="10"/>
          </p:nvPr>
        </p:nvSpPr>
        <p:spPr/>
        <p:txBody>
          <a:bodyPr/>
          <a:lstStyle/>
          <a:p>
            <a:fld id="{A755080E-DF75-4A9E-8FB8-0EEFA1F8DB3A}" type="slidenum">
              <a:rPr lang="en-US" smtClean="0"/>
              <a:t>19</a:t>
            </a:fld>
            <a:endParaRPr lang="en-US"/>
          </a:p>
        </p:txBody>
      </p:sp>
    </p:spTree>
    <p:extLst>
      <p:ext uri="{BB962C8B-B14F-4D97-AF65-F5344CB8AC3E}">
        <p14:creationId xmlns:p14="http://schemas.microsoft.com/office/powerpoint/2010/main" val="102442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you an idea of where this talk  is going. I will start by clearing up some of the jargon. What exactly is biogeochemistry? I will introduce the better described global elemental cycles and the idea of a box model. Then we will focus in on the global carbon cycle and why chemical oceanographers like to say “carbon drives the bus’. Then we will get to the real meat of this talk discussing how marine microbes mediate the oceanic carbon cycle and how their activities interact with other elemental cycles as we talk about Phytoplankton, microzooplankton, </a:t>
            </a:r>
            <a:r>
              <a:rPr lang="en-US" dirty="0" err="1"/>
              <a:t>mesozooplankton</a:t>
            </a:r>
            <a:r>
              <a:rPr lang="en-US" dirty="0"/>
              <a:t>, Het. Bact., and viruses. </a:t>
            </a:r>
          </a:p>
        </p:txBody>
      </p:sp>
      <p:sp>
        <p:nvSpPr>
          <p:cNvPr id="4" name="Slide Number Placeholder 3"/>
          <p:cNvSpPr>
            <a:spLocks noGrp="1"/>
          </p:cNvSpPr>
          <p:nvPr>
            <p:ph type="sldNum" sz="quarter" idx="10"/>
          </p:nvPr>
        </p:nvSpPr>
        <p:spPr/>
        <p:txBody>
          <a:bodyPr/>
          <a:lstStyle/>
          <a:p>
            <a:fld id="{A755080E-DF75-4A9E-8FB8-0EEFA1F8DB3A}" type="slidenum">
              <a:rPr lang="en-US" smtClean="0"/>
              <a:t>2</a:t>
            </a:fld>
            <a:endParaRPr lang="en-US"/>
          </a:p>
        </p:txBody>
      </p:sp>
    </p:spTree>
    <p:extLst>
      <p:ext uri="{BB962C8B-B14F-4D97-AF65-F5344CB8AC3E}">
        <p14:creationId xmlns:p14="http://schemas.microsoft.com/office/powerpoint/2010/main" val="4101875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it is due to a complex set of interactions that involve many other marine microbes. When these phytoplankton in the surface ocean die either due to nutrient limitation, grazing, or viral infection, the carbon in their bodies begins to make its way to depth in the form of sinking particles, sometimes called marine snow, sometimes called </a:t>
            </a:r>
            <a:r>
              <a:rPr lang="en-US" dirty="0" err="1"/>
              <a:t>phytodetritus</a:t>
            </a:r>
            <a:r>
              <a:rPr lang="en-US" dirty="0"/>
              <a:t>, sometimes call POM or POC. Or in the form of fecal pellets. Bacteria colonize this organic matter and respire it, turning it back into CO2. This CO2 can be brought back to the surface ocean where it can exchange with atmosphere, and the majority of this CO2 does make its way back to the surface accounting for 90 GT that is released back into the atm. But 2 GT a year makes it deep enough in the ocean that it is sequestered for thousands of years or buried in the ocean sediments. So we are going to delve into these different categories of marine microbes Starting with the phytoplankton. </a:t>
            </a:r>
          </a:p>
        </p:txBody>
      </p:sp>
      <p:sp>
        <p:nvSpPr>
          <p:cNvPr id="4" name="Slide Number Placeholder 3"/>
          <p:cNvSpPr>
            <a:spLocks noGrp="1"/>
          </p:cNvSpPr>
          <p:nvPr>
            <p:ph type="sldNum" sz="quarter" idx="10"/>
          </p:nvPr>
        </p:nvSpPr>
        <p:spPr/>
        <p:txBody>
          <a:bodyPr/>
          <a:lstStyle/>
          <a:p>
            <a:fld id="{A755080E-DF75-4A9E-8FB8-0EEFA1F8DB3A}" type="slidenum">
              <a:rPr lang="en-US" smtClean="0"/>
              <a:t>20</a:t>
            </a:fld>
            <a:endParaRPr lang="en-US"/>
          </a:p>
        </p:txBody>
      </p:sp>
    </p:spTree>
    <p:extLst>
      <p:ext uri="{BB962C8B-B14F-4D97-AF65-F5344CB8AC3E}">
        <p14:creationId xmlns:p14="http://schemas.microsoft.com/office/powerpoint/2010/main" val="2168739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diatoms. Eukaryotic phytoplankton meaning that they have organelles bound by membranes, a distinct nucleus, and diploid DNA. They are housed in silica frustules, essentially glass houses. Because of the biomineral that they are associated with, these frustules and their size </a:t>
            </a:r>
            <a:r>
              <a:rPr lang="en-US" sz="1200" b="0" i="0" kern="1200" dirty="0">
                <a:solidFill>
                  <a:schemeClr val="tx1"/>
                </a:solidFill>
                <a:effectLst/>
                <a:latin typeface="+mn-lt"/>
                <a:ea typeface="+mn-ea"/>
                <a:cs typeface="+mn-cs"/>
              </a:rPr>
              <a:t>2 to 200</a:t>
            </a:r>
            <a:r>
              <a:rPr lang="el-GR" sz="1200" b="0" i="0" kern="1200" dirty="0">
                <a:solidFill>
                  <a:schemeClr val="tx1"/>
                </a:solidFill>
                <a:effectLst/>
                <a:latin typeface="+mn-lt"/>
                <a:ea typeface="+mn-ea"/>
                <a:cs typeface="+mn-cs"/>
              </a:rPr>
              <a:t>μ</a:t>
            </a:r>
            <a:r>
              <a:rPr lang="en-US" sz="1200" b="0" i="0" kern="1200" dirty="0">
                <a:solidFill>
                  <a:schemeClr val="tx1"/>
                </a:solidFill>
                <a:effectLst/>
                <a:latin typeface="+mn-lt"/>
                <a:ea typeface="+mn-ea"/>
                <a:cs typeface="+mn-cs"/>
              </a:rPr>
              <a:t>m. </a:t>
            </a:r>
            <a:r>
              <a:rPr lang="en-US" dirty="0"/>
              <a:t>They sink pretty fast and are considered major contributors to export flux. Representing on 20% of primary productivity but 60% of carbon export.  They also make really cool signaling molecules which I won’t go into today but that is what I did my doctoral work. So diatoms have a special place in my heart. </a:t>
            </a:r>
          </a:p>
        </p:txBody>
      </p:sp>
      <p:sp>
        <p:nvSpPr>
          <p:cNvPr id="4" name="Slide Number Placeholder 3"/>
          <p:cNvSpPr>
            <a:spLocks noGrp="1"/>
          </p:cNvSpPr>
          <p:nvPr>
            <p:ph type="sldNum" sz="quarter" idx="10"/>
          </p:nvPr>
        </p:nvSpPr>
        <p:spPr/>
        <p:txBody>
          <a:bodyPr/>
          <a:lstStyle/>
          <a:p>
            <a:fld id="{A755080E-DF75-4A9E-8FB8-0EEFA1F8DB3A}" type="slidenum">
              <a:rPr lang="en-US" smtClean="0"/>
              <a:t>21</a:t>
            </a:fld>
            <a:endParaRPr lang="en-US"/>
          </a:p>
        </p:txBody>
      </p:sp>
    </p:spTree>
    <p:extLst>
      <p:ext uri="{BB962C8B-B14F-4D97-AF65-F5344CB8AC3E}">
        <p14:creationId xmlns:p14="http://schemas.microsoft.com/office/powerpoint/2010/main" val="352553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like to take a moment and note that phytoplankton, like plants require nutrients to grow. Different phytoplankton have different nutritional needs. Here I am showing which nutrient is most limiting for diatoms globally. Iron and nitrogen are the most limiting. Iron is particularly hard to come by in marine environments relying on atmospheric deposition from dust.  Most other phytoplankton are limited by silica but as I mentioned diatoms make their tests out of silica so there are regions where Si is limiting. So this demonstrates how the global carbon cycle is linked to other elemental cycles. </a:t>
            </a:r>
          </a:p>
        </p:txBody>
      </p:sp>
      <p:sp>
        <p:nvSpPr>
          <p:cNvPr id="4" name="Slide Number Placeholder 3"/>
          <p:cNvSpPr>
            <a:spLocks noGrp="1"/>
          </p:cNvSpPr>
          <p:nvPr>
            <p:ph type="sldNum" sz="quarter" idx="10"/>
          </p:nvPr>
        </p:nvSpPr>
        <p:spPr/>
        <p:txBody>
          <a:bodyPr/>
          <a:lstStyle/>
          <a:p>
            <a:fld id="{F40E3BDE-5EA7-4D85-93AC-560E7D7FE920}" type="slidenum">
              <a:rPr lang="en-US" smtClean="0"/>
              <a:t>22</a:t>
            </a:fld>
            <a:endParaRPr lang="en-US"/>
          </a:p>
        </p:txBody>
      </p:sp>
    </p:spTree>
    <p:extLst>
      <p:ext uri="{BB962C8B-B14F-4D97-AF65-F5344CB8AC3E}">
        <p14:creationId xmlns:p14="http://schemas.microsoft.com/office/powerpoint/2010/main" val="4124577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large phytoplankton are coccolithophores. The are eukaryotic phytoplankton like diatoms. However, instead of silica the biomineral associated with coccolithophores is CaCO3. You can see here in the SEM of </a:t>
            </a:r>
            <a:r>
              <a:rPr lang="en-US" dirty="0" err="1"/>
              <a:t>Emiliana</a:t>
            </a:r>
            <a:r>
              <a:rPr lang="en-US" dirty="0"/>
              <a:t> </a:t>
            </a:r>
            <a:r>
              <a:rPr lang="en-US" dirty="0" err="1"/>
              <a:t>huxleyi</a:t>
            </a:r>
            <a:r>
              <a:rPr lang="en-US" dirty="0"/>
              <a:t>, the cells are covered with CaCO3 </a:t>
            </a:r>
            <a:r>
              <a:rPr lang="en-US" dirty="0" err="1"/>
              <a:t>liths</a:t>
            </a:r>
            <a:r>
              <a:rPr lang="en-US" dirty="0"/>
              <a:t>. The bright white of the CaCO3 makes these blooms </a:t>
            </a:r>
            <a:r>
              <a:rPr lang="en-US" dirty="0" err="1"/>
              <a:t>visable</a:t>
            </a:r>
            <a:r>
              <a:rPr lang="en-US" dirty="0"/>
              <a:t> from space. People call it milky seas. So having a heavy biomineral associated with them these phytoplankton sink pretty fast too contributing significantly to export flux. An interesting side note about coccolithophores is their CaCO3 </a:t>
            </a:r>
            <a:r>
              <a:rPr lang="en-US" dirty="0" err="1"/>
              <a:t>liths</a:t>
            </a:r>
            <a:r>
              <a:rPr lang="en-US" dirty="0"/>
              <a:t> makes they sensitive to ocean acidification. Because the CO2 </a:t>
            </a:r>
            <a:r>
              <a:rPr lang="en-US" dirty="0" err="1"/>
              <a:t>conc</a:t>
            </a:r>
            <a:r>
              <a:rPr lang="en-US" dirty="0"/>
              <a:t> of the </a:t>
            </a:r>
            <a:r>
              <a:rPr lang="en-US" dirty="0" err="1"/>
              <a:t>atm</a:t>
            </a:r>
            <a:r>
              <a:rPr lang="en-US" dirty="0"/>
              <a:t> is increasing, more CO2 is being dissolved in ocean, which leads to ocean becoming more acidic. This is what happens to coccolithophores when they are grown in water equilibrated with higher CO2 concentrations. 200pm is pre-industrial. We are closing in on 500ppm. And while 900ppm might seem really high, I wouldn’t put it past us. So there are some interesting negative feedback loops that could be </a:t>
            </a:r>
            <a:r>
              <a:rPr lang="en-US" dirty="0" err="1"/>
              <a:t>initated</a:t>
            </a:r>
            <a:r>
              <a:rPr lang="en-US" dirty="0"/>
              <a:t> as we humans alter the natural global carbon cycle. </a:t>
            </a:r>
          </a:p>
        </p:txBody>
      </p:sp>
      <p:sp>
        <p:nvSpPr>
          <p:cNvPr id="4" name="Slide Number Placeholder 3"/>
          <p:cNvSpPr>
            <a:spLocks noGrp="1"/>
          </p:cNvSpPr>
          <p:nvPr>
            <p:ph type="sldNum" sz="quarter" idx="10"/>
          </p:nvPr>
        </p:nvSpPr>
        <p:spPr/>
        <p:txBody>
          <a:bodyPr/>
          <a:lstStyle/>
          <a:p>
            <a:fld id="{A755080E-DF75-4A9E-8FB8-0EEFA1F8DB3A}" type="slidenum">
              <a:rPr lang="en-US" smtClean="0"/>
              <a:t>23</a:t>
            </a:fld>
            <a:endParaRPr lang="en-US"/>
          </a:p>
        </p:txBody>
      </p:sp>
    </p:spTree>
    <p:extLst>
      <p:ext uri="{BB962C8B-B14F-4D97-AF65-F5344CB8AC3E}">
        <p14:creationId xmlns:p14="http://schemas.microsoft.com/office/powerpoint/2010/main" val="133235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phytoplankton get a lot of attention because they are pretty and they sink quickly but small cyanobacteria are really the work horses of ocean accounting for 25% of annual primary productivity. </a:t>
            </a:r>
            <a:r>
              <a:rPr lang="en-US" dirty="0" err="1"/>
              <a:t>Cyanos</a:t>
            </a:r>
            <a:r>
              <a:rPr lang="en-US" dirty="0"/>
              <a:t> like these were responsible for the oxygenation of the earth to begin with. Prochlorococcus is the most abundant photosynthetic organism in the ocean at about 100,000 cells per mil and </a:t>
            </a:r>
            <a:r>
              <a:rPr lang="en-US" dirty="0" err="1"/>
              <a:t>Synechococcus</a:t>
            </a:r>
            <a:r>
              <a:rPr lang="en-US" dirty="0"/>
              <a:t> is about half that. Even though they aren’t big you do find them in sinking particles. It is thought to be because marine aggregates are sticky and the numerous </a:t>
            </a:r>
            <a:r>
              <a:rPr lang="en-US" dirty="0" err="1"/>
              <a:t>cyanos</a:t>
            </a:r>
            <a:r>
              <a:rPr lang="en-US" dirty="0"/>
              <a:t> get trapped in there. These also serve as food for grazers which we will touch on in a moment, helping transfer carbon up the food web and away from</a:t>
            </a:r>
          </a:p>
        </p:txBody>
      </p:sp>
      <p:sp>
        <p:nvSpPr>
          <p:cNvPr id="4" name="Slide Number Placeholder 3"/>
          <p:cNvSpPr>
            <a:spLocks noGrp="1"/>
          </p:cNvSpPr>
          <p:nvPr>
            <p:ph type="sldNum" sz="quarter" idx="10"/>
          </p:nvPr>
        </p:nvSpPr>
        <p:spPr/>
        <p:txBody>
          <a:bodyPr/>
          <a:lstStyle/>
          <a:p>
            <a:fld id="{A755080E-DF75-4A9E-8FB8-0EEFA1F8DB3A}" type="slidenum">
              <a:rPr lang="en-US" smtClean="0"/>
              <a:t>24</a:t>
            </a:fld>
            <a:endParaRPr lang="en-US"/>
          </a:p>
        </p:txBody>
      </p:sp>
    </p:spTree>
    <p:extLst>
      <p:ext uri="{BB962C8B-B14F-4D97-AF65-F5344CB8AC3E}">
        <p14:creationId xmlns:p14="http://schemas.microsoft.com/office/powerpoint/2010/main" val="3365326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really cool </a:t>
            </a:r>
            <a:r>
              <a:rPr lang="en-US" dirty="0" err="1"/>
              <a:t>cyanos</a:t>
            </a:r>
            <a:r>
              <a:rPr lang="en-US" dirty="0"/>
              <a:t> include the diazotrophs which means nitrogen fixers. So we know N is a major limiting nutrient for phytoplankton in the ocean. These </a:t>
            </a:r>
            <a:r>
              <a:rPr lang="en-US" dirty="0" err="1"/>
              <a:t>cyanos</a:t>
            </a:r>
            <a:r>
              <a:rPr lang="en-US" dirty="0"/>
              <a:t> can take N2 straight out of the air and turn it into bioavailable forms. Isn’t life amazing. And diazotrophs come in a number of different flavors. We have </a:t>
            </a:r>
            <a:r>
              <a:rPr lang="en-US" dirty="0" err="1"/>
              <a:t>trichodesmium</a:t>
            </a:r>
            <a:r>
              <a:rPr lang="en-US" dirty="0"/>
              <a:t> which are large filamentous cells. They call them saw-dust of the sea. Here you can see a </a:t>
            </a:r>
            <a:r>
              <a:rPr lang="en-US" dirty="0" err="1"/>
              <a:t>tricho</a:t>
            </a:r>
            <a:r>
              <a:rPr lang="en-US" dirty="0"/>
              <a:t> bloom from space. </a:t>
            </a:r>
            <a:r>
              <a:rPr lang="en-US" b="1" dirty="0">
                <a:solidFill>
                  <a:srgbClr val="C00000"/>
                </a:solidFill>
              </a:rPr>
              <a:t>And this is what they look like from the ship. In the late 2000s they were</a:t>
            </a:r>
            <a:r>
              <a:rPr lang="en-US" dirty="0"/>
              <a:t> kind of the </a:t>
            </a:r>
            <a:r>
              <a:rPr lang="en-US" dirty="0" err="1"/>
              <a:t>Rockstars</a:t>
            </a:r>
            <a:r>
              <a:rPr lang="en-US" dirty="0"/>
              <a:t> in marine microbiology. We have </a:t>
            </a:r>
            <a:r>
              <a:rPr lang="en-US" dirty="0" err="1"/>
              <a:t>crocosphaera</a:t>
            </a:r>
            <a:r>
              <a:rPr lang="en-US" dirty="0"/>
              <a:t> which are pretty small but they exude organic matter as they bloom which can aggregate together and sink. So even little guys can be important for export. Not to mention that they supply a limiting nutrient to other phytoplankton in the environment. We also have </a:t>
            </a:r>
            <a:r>
              <a:rPr lang="en-US" dirty="0" err="1"/>
              <a:t>cyanos</a:t>
            </a:r>
            <a:r>
              <a:rPr lang="en-US" dirty="0"/>
              <a:t> that live endosymbionts of diatoms, so inside of diatoms fixing N2 just for the diatoms. And we’ve talked about diatoms being big </a:t>
            </a:r>
            <a:r>
              <a:rPr lang="en-US" dirty="0" err="1"/>
              <a:t>phytos</a:t>
            </a:r>
            <a:r>
              <a:rPr lang="en-US" dirty="0"/>
              <a:t> that sink fast. We when they are coupled with their own personal supply of N this is intensified. </a:t>
            </a:r>
          </a:p>
        </p:txBody>
      </p:sp>
      <p:sp>
        <p:nvSpPr>
          <p:cNvPr id="4" name="Slide Number Placeholder 3"/>
          <p:cNvSpPr>
            <a:spLocks noGrp="1"/>
          </p:cNvSpPr>
          <p:nvPr>
            <p:ph type="sldNum" sz="quarter" idx="10"/>
          </p:nvPr>
        </p:nvSpPr>
        <p:spPr/>
        <p:txBody>
          <a:bodyPr/>
          <a:lstStyle/>
          <a:p>
            <a:fld id="{A755080E-DF75-4A9E-8FB8-0EEFA1F8DB3A}" type="slidenum">
              <a:rPr lang="en-US" smtClean="0"/>
              <a:t>25</a:t>
            </a:fld>
            <a:endParaRPr lang="en-US"/>
          </a:p>
        </p:txBody>
      </p:sp>
    </p:spTree>
    <p:extLst>
      <p:ext uri="{BB962C8B-B14F-4D97-AF65-F5344CB8AC3E}">
        <p14:creationId xmlns:p14="http://schemas.microsoft.com/office/powerpoint/2010/main" val="63325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 Station ALOHA the site of the Hawaii Ocean Time Series. Where researchers have been visiting the same spot in the ocean since 1988 measuring a range of parameters. And one of the products of this study is the discovery of the </a:t>
            </a:r>
            <a:r>
              <a:rPr lang="en-US" b="1" baseline="0" dirty="0"/>
              <a:t>Summer Export Pulse</a:t>
            </a:r>
            <a:r>
              <a:rPr lang="en-US" baseline="0" dirty="0"/>
              <a:t>. So here is annual carbon flux at Station Aloha averaged over 13 years. We see fairly low export during winter and little bump in the spring and then this very large pulse in late summer. </a:t>
            </a:r>
          </a:p>
          <a:p>
            <a:endParaRPr lang="en-US" baseline="0" dirty="0"/>
          </a:p>
          <a:p>
            <a:r>
              <a:rPr lang="en-US" baseline="0" dirty="0"/>
              <a:t>Termed the SEP it accounts for 20% of the annual carbon export at station ALOHA an occurs between July 15- Aug 15. Here you see </a:t>
            </a:r>
            <a:r>
              <a:rPr lang="en-US" baseline="0" dirty="0" err="1"/>
              <a:t>bSi</a:t>
            </a:r>
            <a:r>
              <a:rPr lang="en-US" baseline="0" dirty="0"/>
              <a:t> export to 4000m also reflecting the SEP suggesting that this is due to Diatoms. Using a variety of techniques that we can get into afterwards if you like, scientists have determined that these diatom-diazotroph associations. So again we can see how the C, N and Si cycles are tied together through the activity of marine microbes.</a:t>
            </a:r>
          </a:p>
        </p:txBody>
      </p:sp>
      <p:sp>
        <p:nvSpPr>
          <p:cNvPr id="4" name="Slide Number Placeholder 3"/>
          <p:cNvSpPr>
            <a:spLocks noGrp="1"/>
          </p:cNvSpPr>
          <p:nvPr>
            <p:ph type="sldNum" sz="quarter" idx="10"/>
          </p:nvPr>
        </p:nvSpPr>
        <p:spPr/>
        <p:txBody>
          <a:bodyPr/>
          <a:lstStyle/>
          <a:p>
            <a:fld id="{B7D05D87-FFA1-475B-8042-9D369D2C78CF}" type="slidenum">
              <a:rPr lang="en-US" smtClean="0"/>
              <a:t>27</a:t>
            </a:fld>
            <a:endParaRPr lang="en-US"/>
          </a:p>
        </p:txBody>
      </p:sp>
    </p:spTree>
    <p:extLst>
      <p:ext uri="{BB962C8B-B14F-4D97-AF65-F5344CB8AC3E}">
        <p14:creationId xmlns:p14="http://schemas.microsoft.com/office/powerpoint/2010/main" val="1516959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covered these larger </a:t>
            </a:r>
            <a:r>
              <a:rPr lang="en-US" dirty="0" err="1"/>
              <a:t>phyto</a:t>
            </a:r>
            <a:r>
              <a:rPr lang="en-US" dirty="0"/>
              <a:t> like diatoms and </a:t>
            </a:r>
            <a:r>
              <a:rPr lang="en-US" dirty="0" err="1"/>
              <a:t>tricho</a:t>
            </a:r>
            <a:r>
              <a:rPr lang="en-US" dirty="0"/>
              <a:t> and these smaller </a:t>
            </a:r>
            <a:r>
              <a:rPr lang="en-US" dirty="0" err="1"/>
              <a:t>cyanos</a:t>
            </a:r>
            <a:r>
              <a:rPr lang="en-US" dirty="0"/>
              <a:t> that sometimes live with these guys. There also </a:t>
            </a:r>
            <a:r>
              <a:rPr lang="en-US" dirty="0" err="1"/>
              <a:t>also</a:t>
            </a:r>
            <a:r>
              <a:rPr lang="en-US" dirty="0"/>
              <a:t> photosynthetic dinoflagellates. These guys have a theca and flagella. They are a little smaller than the diatoms. But the dinoflagellates. They are some interesting creatures they can also be mixotrophs. </a:t>
            </a:r>
            <a:r>
              <a:rPr lang="en-US" dirty="0" err="1"/>
              <a:t>Noctiluca</a:t>
            </a:r>
            <a:r>
              <a:rPr lang="en-US" dirty="0"/>
              <a:t> is a heterotroph. </a:t>
            </a:r>
            <a:r>
              <a:rPr lang="en-US" dirty="0" err="1"/>
              <a:t>Ptychodiscus</a:t>
            </a:r>
            <a:r>
              <a:rPr lang="en-US" dirty="0"/>
              <a:t>  and </a:t>
            </a:r>
            <a:r>
              <a:rPr lang="en-US" dirty="0" err="1"/>
              <a:t>Gonyaulx</a:t>
            </a:r>
            <a:r>
              <a:rPr lang="en-US" dirty="0"/>
              <a:t> are phototrophs and as HABs. </a:t>
            </a:r>
            <a:r>
              <a:rPr lang="en-US" dirty="0" err="1"/>
              <a:t>Ceratium</a:t>
            </a:r>
            <a:r>
              <a:rPr lang="en-US" dirty="0"/>
              <a:t> is a mixotroph</a:t>
            </a:r>
          </a:p>
        </p:txBody>
      </p:sp>
      <p:sp>
        <p:nvSpPr>
          <p:cNvPr id="4" name="Slide Number Placeholder 3"/>
          <p:cNvSpPr>
            <a:spLocks noGrp="1"/>
          </p:cNvSpPr>
          <p:nvPr>
            <p:ph type="sldNum" sz="quarter" idx="10"/>
          </p:nvPr>
        </p:nvSpPr>
        <p:spPr/>
        <p:txBody>
          <a:bodyPr/>
          <a:lstStyle/>
          <a:p>
            <a:fld id="{A755080E-DF75-4A9E-8FB8-0EEFA1F8DB3A}" type="slidenum">
              <a:rPr lang="en-US" smtClean="0"/>
              <a:t>28</a:t>
            </a:fld>
            <a:endParaRPr lang="en-US"/>
          </a:p>
        </p:txBody>
      </p:sp>
    </p:spTree>
    <p:extLst>
      <p:ext uri="{BB962C8B-B14F-4D97-AF65-F5344CB8AC3E}">
        <p14:creationId xmlns:p14="http://schemas.microsoft.com/office/powerpoint/2010/main" val="247193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mixotrophs can photosynthesize and graze. Here is a photo of </a:t>
            </a:r>
            <a:r>
              <a:rPr lang="en-US" dirty="0" err="1"/>
              <a:t>Karalodinum</a:t>
            </a:r>
            <a:r>
              <a:rPr lang="en-US" dirty="0"/>
              <a:t> a mixotrophic dinoflagellate grazing on ________________. How crazy is that. They can fix carbon and respire it back. And this is something that we are only just beginning to understand the importance of. There was this really great paper published two years ago that compared two different models to ocean observations. In one model the scientist used a typical two-guide set-up where you have phototrophs and heterotrophs as separate inputs. And in another model they had phototrophs, heterotrophs, and added this peculiar mixotrophic behavior. So here we are looking at ocean observations of N and P concentrations to the two-</a:t>
            </a:r>
            <a:r>
              <a:rPr lang="en-US" dirty="0" err="1"/>
              <a:t>guid</a:t>
            </a:r>
            <a:r>
              <a:rPr lang="en-US" dirty="0"/>
              <a:t> and the mixotrophic models. Low and behold adding mixotrophs to the models yielded results that looked more like what we actually observe. </a:t>
            </a:r>
          </a:p>
        </p:txBody>
      </p:sp>
      <p:sp>
        <p:nvSpPr>
          <p:cNvPr id="4" name="Slide Number Placeholder 3"/>
          <p:cNvSpPr>
            <a:spLocks noGrp="1"/>
          </p:cNvSpPr>
          <p:nvPr>
            <p:ph type="sldNum" sz="quarter" idx="10"/>
          </p:nvPr>
        </p:nvSpPr>
        <p:spPr/>
        <p:txBody>
          <a:bodyPr/>
          <a:lstStyle/>
          <a:p>
            <a:fld id="{A755080E-DF75-4A9E-8FB8-0EEFA1F8DB3A}" type="slidenum">
              <a:rPr lang="en-US" smtClean="0"/>
              <a:t>29</a:t>
            </a:fld>
            <a:endParaRPr lang="en-US"/>
          </a:p>
        </p:txBody>
      </p:sp>
    </p:spTree>
    <p:extLst>
      <p:ext uri="{BB962C8B-B14F-4D97-AF65-F5344CB8AC3E}">
        <p14:creationId xmlns:p14="http://schemas.microsoft.com/office/powerpoint/2010/main" val="2317378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alluded to this several times. Phytoplankton eventually become sinking particles. Either because the die due to nutrient stress and form aggregates which sink. This is considered a bottom up </a:t>
            </a:r>
            <a:r>
              <a:rPr lang="en-US" dirty="0" err="1"/>
              <a:t>mechaisms</a:t>
            </a:r>
            <a:r>
              <a:rPr lang="en-US" dirty="0"/>
              <a:t> of phytoplankton mortality. Or they could die due to top down mechanisms which would be viral infection (which I touch on later) or mortality due to grazing which will eventually add to sinking particles and export. Grazer are often split up by size, Microzooplankton and </a:t>
            </a:r>
            <a:r>
              <a:rPr lang="en-US" dirty="0" err="1"/>
              <a:t>mesozooplankton</a:t>
            </a:r>
            <a:r>
              <a:rPr lang="en-US" dirty="0"/>
              <a:t>. </a:t>
            </a:r>
          </a:p>
        </p:txBody>
      </p:sp>
      <p:sp>
        <p:nvSpPr>
          <p:cNvPr id="4" name="Slide Number Placeholder 3"/>
          <p:cNvSpPr>
            <a:spLocks noGrp="1"/>
          </p:cNvSpPr>
          <p:nvPr>
            <p:ph type="sldNum" sz="quarter" idx="10"/>
          </p:nvPr>
        </p:nvSpPr>
        <p:spPr/>
        <p:txBody>
          <a:bodyPr/>
          <a:lstStyle/>
          <a:p>
            <a:fld id="{A755080E-DF75-4A9E-8FB8-0EEFA1F8DB3A}" type="slidenum">
              <a:rPr lang="en-US" smtClean="0"/>
              <a:t>30</a:t>
            </a:fld>
            <a:endParaRPr lang="en-US"/>
          </a:p>
        </p:txBody>
      </p:sp>
    </p:spTree>
    <p:extLst>
      <p:ext uri="{BB962C8B-B14F-4D97-AF65-F5344CB8AC3E}">
        <p14:creationId xmlns:p14="http://schemas.microsoft.com/office/powerpoint/2010/main" val="77040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Biogeochemistry? It is the scientific disciple that focuses on the chemical, physical, geological, and biological processes and reactions that govern the chemical composition of the natural environment. Here you see an abridged version of the periodic table. For aesthetics I haven’t included the _____ elements. As biogeochemists we tend to focus on elements that are critical to life such as C, N, and P, As ocean biogeochemists the doors open to elements such as Si and Fe which will become apparent as the talk progresses. </a:t>
            </a:r>
          </a:p>
        </p:txBody>
      </p:sp>
      <p:sp>
        <p:nvSpPr>
          <p:cNvPr id="4" name="Slide Number Placeholder 3"/>
          <p:cNvSpPr>
            <a:spLocks noGrp="1"/>
          </p:cNvSpPr>
          <p:nvPr>
            <p:ph type="sldNum" sz="quarter" idx="10"/>
          </p:nvPr>
        </p:nvSpPr>
        <p:spPr/>
        <p:txBody>
          <a:bodyPr/>
          <a:lstStyle/>
          <a:p>
            <a:fld id="{A755080E-DF75-4A9E-8FB8-0EEFA1F8DB3A}" type="slidenum">
              <a:rPr lang="en-US" smtClean="0"/>
              <a:t>3</a:t>
            </a:fld>
            <a:endParaRPr lang="en-US"/>
          </a:p>
        </p:txBody>
      </p:sp>
    </p:spTree>
    <p:extLst>
      <p:ext uri="{BB962C8B-B14F-4D97-AF65-F5344CB8AC3E}">
        <p14:creationId xmlns:p14="http://schemas.microsoft.com/office/powerpoint/2010/main" val="593230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microzooplankton. So these are protists like ciliates, radiolarians, </a:t>
            </a:r>
            <a:r>
              <a:rPr lang="en-US" dirty="0" err="1"/>
              <a:t>forams</a:t>
            </a:r>
            <a:r>
              <a:rPr lang="en-US" dirty="0"/>
              <a:t>, and dinoflagellates. Here you can see a </a:t>
            </a:r>
            <a:r>
              <a:rPr lang="en-US" dirty="0" err="1"/>
              <a:t>Protoperidium</a:t>
            </a:r>
            <a:r>
              <a:rPr lang="en-US" dirty="0"/>
              <a:t> dinoflagellate eating a chain forming diatom. Microzooplankton</a:t>
            </a:r>
            <a:r>
              <a:rPr lang="en-US" baseline="0" dirty="0"/>
              <a:t> are an important loss term for primary productivity in the ocean which wasn’t really recognized until 2004 for so. </a:t>
            </a:r>
          </a:p>
          <a:p>
            <a:endParaRPr lang="en-US" baseline="0" dirty="0"/>
          </a:p>
          <a:p>
            <a:r>
              <a:rPr lang="en-US" baseline="0" dirty="0"/>
              <a:t>H</a:t>
            </a:r>
            <a:r>
              <a:rPr lang="en-US" dirty="0"/>
              <a:t>ere is a diagram</a:t>
            </a:r>
            <a:r>
              <a:rPr lang="en-US" baseline="0" dirty="0"/>
              <a:t> depicting the flow of phytoplankton carbon through the biological pump. Microzooplankton account for 62% of annual primary productivity</a:t>
            </a:r>
            <a:endParaRPr lang="en-US" dirty="0"/>
          </a:p>
        </p:txBody>
      </p:sp>
      <p:sp>
        <p:nvSpPr>
          <p:cNvPr id="4" name="Slide Number Placeholder 3"/>
          <p:cNvSpPr>
            <a:spLocks noGrp="1"/>
          </p:cNvSpPr>
          <p:nvPr>
            <p:ph type="sldNum" sz="quarter" idx="10"/>
          </p:nvPr>
        </p:nvSpPr>
        <p:spPr/>
        <p:txBody>
          <a:bodyPr/>
          <a:lstStyle/>
          <a:p>
            <a:fld id="{F7114F32-96C4-487C-AC95-29EDAEF268C5}" type="slidenum">
              <a:rPr lang="en-US" smtClean="0"/>
              <a:t>31</a:t>
            </a:fld>
            <a:endParaRPr lang="en-US"/>
          </a:p>
        </p:txBody>
      </p:sp>
    </p:spTree>
    <p:extLst>
      <p:ext uri="{BB962C8B-B14F-4D97-AF65-F5344CB8AC3E}">
        <p14:creationId xmlns:p14="http://schemas.microsoft.com/office/powerpoint/2010/main" val="170175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whereas </a:t>
            </a:r>
            <a:r>
              <a:rPr lang="en-US" baseline="0" dirty="0" err="1"/>
              <a:t>mesozooplankton</a:t>
            </a:r>
            <a:r>
              <a:rPr lang="en-US" baseline="0" dirty="0"/>
              <a:t>, like copepods account for just 12%. </a:t>
            </a:r>
          </a:p>
          <a:p>
            <a:endParaRPr lang="en-US" baseline="0" dirty="0"/>
          </a:p>
          <a:p>
            <a:r>
              <a:rPr lang="en-US" baseline="0" dirty="0"/>
              <a:t>However, you will notice that 30% of the carbon ingested by </a:t>
            </a:r>
            <a:r>
              <a:rPr lang="en-US" baseline="0" dirty="0" err="1"/>
              <a:t>mesozooplankton</a:t>
            </a:r>
            <a:r>
              <a:rPr lang="en-US" baseline="0" dirty="0"/>
              <a:t> is exported to depth whereas, microzooplankton are not thought to contribute significantly to carbon export instead they have been thought to contribute to the transfer of organic matter from the particulate pool into the dissolved pool.</a:t>
            </a:r>
            <a:endParaRPr lang="en-US" dirty="0"/>
          </a:p>
        </p:txBody>
      </p:sp>
      <p:sp>
        <p:nvSpPr>
          <p:cNvPr id="4" name="Slide Number Placeholder 3"/>
          <p:cNvSpPr>
            <a:spLocks noGrp="1"/>
          </p:cNvSpPr>
          <p:nvPr>
            <p:ph type="sldNum" sz="quarter" idx="10"/>
          </p:nvPr>
        </p:nvSpPr>
        <p:spPr/>
        <p:txBody>
          <a:bodyPr/>
          <a:lstStyle/>
          <a:p>
            <a:fld id="{F7114F32-96C4-487C-AC95-29EDAEF268C5}" type="slidenum">
              <a:rPr lang="en-US" smtClean="0"/>
              <a:t>32</a:t>
            </a:fld>
            <a:endParaRPr lang="en-US"/>
          </a:p>
        </p:txBody>
      </p:sp>
    </p:spTree>
    <p:extLst>
      <p:ext uri="{BB962C8B-B14F-4D97-AF65-F5344CB8AC3E}">
        <p14:creationId xmlns:p14="http://schemas.microsoft.com/office/powerpoint/2010/main" val="1343188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our views on this are changing. There was this study conducted by the Europeans called Tara Oceans. Where they circumnavigated the globe sampling both the water column and sinking particles for </a:t>
            </a:r>
            <a:r>
              <a:rPr lang="en-US" dirty="0" err="1"/>
              <a:t>meta’omics</a:t>
            </a:r>
            <a:r>
              <a:rPr lang="en-US" dirty="0"/>
              <a:t> analysis. </a:t>
            </a:r>
          </a:p>
        </p:txBody>
      </p:sp>
      <p:sp>
        <p:nvSpPr>
          <p:cNvPr id="4" name="Slide Number Placeholder 3"/>
          <p:cNvSpPr>
            <a:spLocks noGrp="1"/>
          </p:cNvSpPr>
          <p:nvPr>
            <p:ph type="sldNum" sz="quarter" idx="10"/>
          </p:nvPr>
        </p:nvSpPr>
        <p:spPr/>
        <p:txBody>
          <a:bodyPr/>
          <a:lstStyle/>
          <a:p>
            <a:fld id="{A755080E-DF75-4A9E-8FB8-0EEFA1F8DB3A}" type="slidenum">
              <a:rPr lang="en-US" smtClean="0"/>
              <a:t>33</a:t>
            </a:fld>
            <a:endParaRPr lang="en-US"/>
          </a:p>
        </p:txBody>
      </p:sp>
    </p:spTree>
    <p:extLst>
      <p:ext uri="{BB962C8B-B14F-4D97-AF65-F5344CB8AC3E}">
        <p14:creationId xmlns:p14="http://schemas.microsoft.com/office/powerpoint/2010/main" val="2347323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are probably asking what is </a:t>
            </a:r>
            <a:r>
              <a:rPr lang="en-US" dirty="0" err="1"/>
              <a:t>meta’omics</a:t>
            </a:r>
            <a:r>
              <a:rPr lang="en-US" dirty="0"/>
              <a:t> analysis. Biology teachers are probably familiar with the central dogma of molecular biology. DNA, or genes, encode RNA which is then translated into proteins which are responsible for metabolism, building structural components of the cell, replicating the cell, you name it. So all the DNA or all the RNA can be collected from the environment and sequenced to create a meta-genome (DNA)  or a meta-transcriptome (RNA). The meta-genome tells us what the organisms are in the environment and what are they genetically capable of, say N fixation or photosynthesis. The meta-transcriptome tells us what the organisms in the environment are actually trying to do, what genes to do they have turned on? </a:t>
            </a:r>
          </a:p>
        </p:txBody>
      </p:sp>
      <p:sp>
        <p:nvSpPr>
          <p:cNvPr id="4" name="Slide Number Placeholder 3"/>
          <p:cNvSpPr>
            <a:spLocks noGrp="1"/>
          </p:cNvSpPr>
          <p:nvPr>
            <p:ph type="sldNum" sz="quarter" idx="10"/>
          </p:nvPr>
        </p:nvSpPr>
        <p:spPr/>
        <p:txBody>
          <a:bodyPr/>
          <a:lstStyle/>
          <a:p>
            <a:fld id="{A755080E-DF75-4A9E-8FB8-0EEFA1F8DB3A}" type="slidenum">
              <a:rPr lang="en-US" smtClean="0"/>
              <a:t>34</a:t>
            </a:fld>
            <a:endParaRPr lang="en-US"/>
          </a:p>
        </p:txBody>
      </p:sp>
    </p:spTree>
    <p:extLst>
      <p:ext uri="{BB962C8B-B14F-4D97-AF65-F5344CB8AC3E}">
        <p14:creationId xmlns:p14="http://schemas.microsoft.com/office/powerpoint/2010/main" val="2131954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Tara oceans sequenced the meta-genomes the DNA of sinking particles collected all over the globe and when they found that microzooplankton were most correlated with carbon export!!! This is huge. And this is something that I’m seeing in my own work and others have found using less sophisticated techniques, so they weren’t quite taken seriously. </a:t>
            </a:r>
          </a:p>
        </p:txBody>
      </p:sp>
      <p:sp>
        <p:nvSpPr>
          <p:cNvPr id="4" name="Slide Number Placeholder 3"/>
          <p:cNvSpPr>
            <a:spLocks noGrp="1"/>
          </p:cNvSpPr>
          <p:nvPr>
            <p:ph type="sldNum" sz="quarter" idx="10"/>
          </p:nvPr>
        </p:nvSpPr>
        <p:spPr/>
        <p:txBody>
          <a:bodyPr/>
          <a:lstStyle/>
          <a:p>
            <a:fld id="{A755080E-DF75-4A9E-8FB8-0EEFA1F8DB3A}" type="slidenum">
              <a:rPr lang="en-US" smtClean="0"/>
              <a:t>35</a:t>
            </a:fld>
            <a:endParaRPr lang="en-US"/>
          </a:p>
        </p:txBody>
      </p:sp>
    </p:spTree>
    <p:extLst>
      <p:ext uri="{BB962C8B-B14F-4D97-AF65-F5344CB8AC3E}">
        <p14:creationId xmlns:p14="http://schemas.microsoft.com/office/powerpoint/2010/main" val="1692700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we wanted</a:t>
            </a:r>
            <a:r>
              <a:rPr lang="en-US" baseline="0" dirty="0"/>
              <a:t> to build a meta-</a:t>
            </a:r>
            <a:r>
              <a:rPr lang="en-US" baseline="0" dirty="0" err="1"/>
              <a:t>omic</a:t>
            </a:r>
            <a:r>
              <a:rPr lang="en-US" baseline="0" dirty="0"/>
              <a:t> time series of the </a:t>
            </a:r>
            <a:r>
              <a:rPr lang="en-US" baseline="0" dirty="0" err="1"/>
              <a:t>communites</a:t>
            </a:r>
            <a:r>
              <a:rPr lang="en-US" baseline="0" dirty="0"/>
              <a:t> associated with particles reaching the deep sea. So we deployed two of these moored sediment traps at 4000m for 9 months and collected sinking particles raining down from the surface ocean in these cups which rotate </a:t>
            </a:r>
            <a:r>
              <a:rPr lang="en-US" baseline="0" dirty="0" err="1"/>
              <a:t>roughtly</a:t>
            </a:r>
            <a:r>
              <a:rPr lang="en-US" baseline="0" dirty="0"/>
              <a:t> every two-weeks. One trap had </a:t>
            </a:r>
            <a:r>
              <a:rPr lang="en-US" baseline="0" dirty="0" err="1"/>
              <a:t>RNAlater</a:t>
            </a:r>
            <a:r>
              <a:rPr lang="en-US" baseline="0" dirty="0"/>
              <a:t> in it to preserve nucleic acids. The other just has formaldehyde in it to kill whatever falls into it and is the standard trap set up use by the HOTS program to build the previous </a:t>
            </a:r>
            <a:r>
              <a:rPr lang="en-US" baseline="0" dirty="0" err="1"/>
              <a:t>climitology</a:t>
            </a:r>
            <a:r>
              <a:rPr lang="en-US" baseline="0" dirty="0"/>
              <a:t>. This is what the trap material looks like. This is sample from 2015 and you can see the nice little pulse there. Extract RNA and DNA from the trap material to sequence the meta-genome and meta-</a:t>
            </a:r>
            <a:r>
              <a:rPr lang="en-US" baseline="0" dirty="0" err="1"/>
              <a:t>transciptome</a:t>
            </a:r>
            <a:r>
              <a:rPr lang="en-US" baseline="0" dirty="0"/>
              <a:t>. Meta-genome tells you who is there. Meta-transcriptome tells you what genes are being expressed in an effort to produce proteins (central dogma), so what the microbes are trying to accomplish. </a:t>
            </a:r>
            <a:endParaRPr lang="en-US" dirty="0"/>
          </a:p>
        </p:txBody>
      </p:sp>
      <p:sp>
        <p:nvSpPr>
          <p:cNvPr id="4" name="Slide Number Placeholder 3"/>
          <p:cNvSpPr>
            <a:spLocks noGrp="1"/>
          </p:cNvSpPr>
          <p:nvPr>
            <p:ph type="sldNum" sz="quarter" idx="10"/>
          </p:nvPr>
        </p:nvSpPr>
        <p:spPr/>
        <p:txBody>
          <a:bodyPr/>
          <a:lstStyle/>
          <a:p>
            <a:fld id="{B7D05D87-FFA1-475B-8042-9D369D2C78CF}" type="slidenum">
              <a:rPr lang="en-US" smtClean="0"/>
              <a:t>36</a:t>
            </a:fld>
            <a:endParaRPr lang="en-US"/>
          </a:p>
        </p:txBody>
      </p:sp>
    </p:spTree>
    <p:extLst>
      <p:ext uri="{BB962C8B-B14F-4D97-AF65-F5344CB8AC3E}">
        <p14:creationId xmlns:p14="http://schemas.microsoft.com/office/powerpoint/2010/main" val="92947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microzooplankton likely contribute more to export than we previously thought and this figure appears to be wrong. </a:t>
            </a:r>
          </a:p>
          <a:p>
            <a:endParaRPr lang="en-US" baseline="0" dirty="0"/>
          </a:p>
        </p:txBody>
      </p:sp>
      <p:sp>
        <p:nvSpPr>
          <p:cNvPr id="4" name="Slide Number Placeholder 3"/>
          <p:cNvSpPr>
            <a:spLocks noGrp="1"/>
          </p:cNvSpPr>
          <p:nvPr>
            <p:ph type="sldNum" sz="quarter" idx="10"/>
          </p:nvPr>
        </p:nvSpPr>
        <p:spPr/>
        <p:txBody>
          <a:bodyPr/>
          <a:lstStyle/>
          <a:p>
            <a:fld id="{F7114F32-96C4-487C-AC95-29EDAEF268C5}" type="slidenum">
              <a:rPr lang="en-US" smtClean="0"/>
              <a:t>38</a:t>
            </a:fld>
            <a:endParaRPr lang="en-US"/>
          </a:p>
        </p:txBody>
      </p:sp>
    </p:spTree>
    <p:extLst>
      <p:ext uri="{BB962C8B-B14F-4D97-AF65-F5344CB8AC3E}">
        <p14:creationId xmlns:p14="http://schemas.microsoft.com/office/powerpoint/2010/main" val="3748518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to these sinking particles? Well they are colonized by bacteria. </a:t>
            </a:r>
          </a:p>
        </p:txBody>
      </p:sp>
      <p:sp>
        <p:nvSpPr>
          <p:cNvPr id="4" name="Slide Number Placeholder 3"/>
          <p:cNvSpPr>
            <a:spLocks noGrp="1"/>
          </p:cNvSpPr>
          <p:nvPr>
            <p:ph type="sldNum" sz="quarter" idx="10"/>
          </p:nvPr>
        </p:nvSpPr>
        <p:spPr/>
        <p:txBody>
          <a:bodyPr/>
          <a:lstStyle/>
          <a:p>
            <a:fld id="{A755080E-DF75-4A9E-8FB8-0EEFA1F8DB3A}" type="slidenum">
              <a:rPr lang="en-US" smtClean="0"/>
              <a:t>39</a:t>
            </a:fld>
            <a:endParaRPr lang="en-US"/>
          </a:p>
        </p:txBody>
      </p:sp>
    </p:spTree>
    <p:extLst>
      <p:ext uri="{BB962C8B-B14F-4D97-AF65-F5344CB8AC3E}">
        <p14:creationId xmlns:p14="http://schemas.microsoft.com/office/powerpoint/2010/main" val="182848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a:t>
            </a:r>
            <a:r>
              <a:rPr lang="en-US" dirty="0" err="1"/>
              <a:t>epifluorescent</a:t>
            </a:r>
            <a:r>
              <a:rPr lang="en-US" dirty="0"/>
              <a:t> image of some particulate organic matter. The blue dots are bacteria. The green are phytoplankton, and the matrix in between is what we can TEP or transparent extracellular polymers. It is mostly organic carbon in the form of sugar polymers. Bacteria colonize this organic material as it aggregates together in the surface ocean and sinks to depth. And they respire it. Turning organic material back to CO2. </a:t>
            </a:r>
          </a:p>
          <a:p>
            <a:endParaRPr lang="en-US" dirty="0"/>
          </a:p>
        </p:txBody>
      </p:sp>
      <p:sp>
        <p:nvSpPr>
          <p:cNvPr id="4" name="Slide Number Placeholder 3"/>
          <p:cNvSpPr>
            <a:spLocks noGrp="1"/>
          </p:cNvSpPr>
          <p:nvPr>
            <p:ph type="sldNum" sz="quarter" idx="10"/>
          </p:nvPr>
        </p:nvSpPr>
        <p:spPr/>
        <p:txBody>
          <a:bodyPr/>
          <a:lstStyle/>
          <a:p>
            <a:fld id="{A755080E-DF75-4A9E-8FB8-0EEFA1F8DB3A}" type="slidenum">
              <a:rPr lang="en-US" smtClean="0"/>
              <a:t>40</a:t>
            </a:fld>
            <a:endParaRPr lang="en-US"/>
          </a:p>
        </p:txBody>
      </p:sp>
    </p:spTree>
    <p:extLst>
      <p:ext uri="{BB962C8B-B14F-4D97-AF65-F5344CB8AC3E}">
        <p14:creationId xmlns:p14="http://schemas.microsoft.com/office/powerpoint/2010/main" val="3612541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measure the carbon in sink particles through out the water column we see that there is less and less C as we get deeper in the ocean due to the respiration by marine bacteria. And this is why 92GT of carbon is absorbed by the ocean each year and only 2 GT makes it to the deep ocean. </a:t>
            </a:r>
          </a:p>
        </p:txBody>
      </p:sp>
      <p:sp>
        <p:nvSpPr>
          <p:cNvPr id="4" name="Slide Number Placeholder 3"/>
          <p:cNvSpPr>
            <a:spLocks noGrp="1"/>
          </p:cNvSpPr>
          <p:nvPr>
            <p:ph type="sldNum" sz="quarter" idx="10"/>
          </p:nvPr>
        </p:nvSpPr>
        <p:spPr/>
        <p:txBody>
          <a:bodyPr/>
          <a:lstStyle/>
          <a:p>
            <a:fld id="{A755080E-DF75-4A9E-8FB8-0EEFA1F8DB3A}" type="slidenum">
              <a:rPr lang="en-US" smtClean="0"/>
              <a:t>41</a:t>
            </a:fld>
            <a:endParaRPr lang="en-US"/>
          </a:p>
        </p:txBody>
      </p:sp>
    </p:spTree>
    <p:extLst>
      <p:ext uri="{BB962C8B-B14F-4D97-AF65-F5344CB8AC3E}">
        <p14:creationId xmlns:p14="http://schemas.microsoft.com/office/powerpoint/2010/main" val="2172164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how biogeochemists and chemical oceanographers frame these common biogeochemical cycles. This is a simplified view of the global carbon cycle which we will go into more detail in a moment. But you can see that these are values in white which represent the amount of carbon in that reservoir. There is 1000 </a:t>
            </a:r>
            <a:r>
              <a:rPr lang="en-US" dirty="0" err="1"/>
              <a:t>Gigatonnes</a:t>
            </a:r>
            <a:r>
              <a:rPr lang="en-US" dirty="0"/>
              <a:t> stored in the upper ocean, 37x that stored in the deep ocean and the yellow values represent fluxes of amount of carbon in and out of these reservoirs. And this type of schematic is called a box model. </a:t>
            </a:r>
          </a:p>
        </p:txBody>
      </p:sp>
      <p:sp>
        <p:nvSpPr>
          <p:cNvPr id="4" name="Slide Number Placeholder 3"/>
          <p:cNvSpPr>
            <a:spLocks noGrp="1"/>
          </p:cNvSpPr>
          <p:nvPr>
            <p:ph type="sldNum" sz="quarter" idx="10"/>
          </p:nvPr>
        </p:nvSpPr>
        <p:spPr/>
        <p:txBody>
          <a:bodyPr/>
          <a:lstStyle/>
          <a:p>
            <a:fld id="{A755080E-DF75-4A9E-8FB8-0EEFA1F8DB3A}" type="slidenum">
              <a:rPr lang="en-US" smtClean="0"/>
              <a:t>4</a:t>
            </a:fld>
            <a:endParaRPr lang="en-US"/>
          </a:p>
        </p:txBody>
      </p:sp>
    </p:spTree>
    <p:extLst>
      <p:ext uri="{BB962C8B-B14F-4D97-AF65-F5344CB8AC3E}">
        <p14:creationId xmlns:p14="http://schemas.microsoft.com/office/powerpoint/2010/main" val="439279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bacteria don’t just respire carbon. They also facilitate reactions in other elemental cycles</a:t>
            </a:r>
          </a:p>
        </p:txBody>
      </p:sp>
      <p:sp>
        <p:nvSpPr>
          <p:cNvPr id="4" name="Slide Number Placeholder 3"/>
          <p:cNvSpPr>
            <a:spLocks noGrp="1"/>
          </p:cNvSpPr>
          <p:nvPr>
            <p:ph type="sldNum" sz="quarter" idx="10"/>
          </p:nvPr>
        </p:nvSpPr>
        <p:spPr/>
        <p:txBody>
          <a:bodyPr/>
          <a:lstStyle/>
          <a:p>
            <a:fld id="{A755080E-DF75-4A9E-8FB8-0EEFA1F8DB3A}" type="slidenum">
              <a:rPr lang="en-US" smtClean="0"/>
              <a:t>42</a:t>
            </a:fld>
            <a:endParaRPr lang="en-US"/>
          </a:p>
        </p:txBody>
      </p:sp>
    </p:spTree>
    <p:extLst>
      <p:ext uri="{BB962C8B-B14F-4D97-AF65-F5344CB8AC3E}">
        <p14:creationId xmlns:p14="http://schemas.microsoft.com/office/powerpoint/2010/main" val="1899158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all the chemical transformations in the Oceanic N cycle outside of N2 fixation are facilitated by bacteria in the ocean.  </a:t>
            </a:r>
          </a:p>
        </p:txBody>
      </p:sp>
      <p:sp>
        <p:nvSpPr>
          <p:cNvPr id="4" name="Slide Number Placeholder 3"/>
          <p:cNvSpPr>
            <a:spLocks noGrp="1"/>
          </p:cNvSpPr>
          <p:nvPr>
            <p:ph type="sldNum" sz="quarter" idx="10"/>
          </p:nvPr>
        </p:nvSpPr>
        <p:spPr/>
        <p:txBody>
          <a:bodyPr/>
          <a:lstStyle/>
          <a:p>
            <a:fld id="{A755080E-DF75-4A9E-8FB8-0EEFA1F8DB3A}" type="slidenum">
              <a:rPr lang="en-US" smtClean="0"/>
              <a:t>43</a:t>
            </a:fld>
            <a:endParaRPr lang="en-US"/>
          </a:p>
        </p:txBody>
      </p:sp>
    </p:spTree>
    <p:extLst>
      <p:ext uri="{BB962C8B-B14F-4D97-AF65-F5344CB8AC3E}">
        <p14:creationId xmlns:p14="http://schemas.microsoft.com/office/powerpoint/2010/main" val="483206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we wanted</a:t>
            </a:r>
            <a:r>
              <a:rPr lang="en-US" baseline="0" dirty="0"/>
              <a:t> to build a meta-</a:t>
            </a:r>
            <a:r>
              <a:rPr lang="en-US" baseline="0" dirty="0" err="1"/>
              <a:t>omic</a:t>
            </a:r>
            <a:r>
              <a:rPr lang="en-US" baseline="0" dirty="0"/>
              <a:t> time series of the </a:t>
            </a:r>
            <a:r>
              <a:rPr lang="en-US" baseline="0" dirty="0" err="1"/>
              <a:t>communites</a:t>
            </a:r>
            <a:r>
              <a:rPr lang="en-US" baseline="0" dirty="0"/>
              <a:t> associated with particles reaching the deep sea. So we deployed two of these moored sediment traps at 4000m for 9 months and collected sinking particles raining down from the surface ocean in these cups which rotate </a:t>
            </a:r>
            <a:r>
              <a:rPr lang="en-US" baseline="0" dirty="0" err="1"/>
              <a:t>roughtly</a:t>
            </a:r>
            <a:r>
              <a:rPr lang="en-US" baseline="0" dirty="0"/>
              <a:t> every two-weeks. One trap had </a:t>
            </a:r>
            <a:r>
              <a:rPr lang="en-US" baseline="0" dirty="0" err="1"/>
              <a:t>RNAlater</a:t>
            </a:r>
            <a:r>
              <a:rPr lang="en-US" baseline="0" dirty="0"/>
              <a:t> in it to preserve nucleic acids. The other just has formaldehyde in it to kill whatever falls into it and is the standard trap set up use by the HOTS program to build the previous </a:t>
            </a:r>
            <a:r>
              <a:rPr lang="en-US" baseline="0" dirty="0" err="1"/>
              <a:t>climitology</a:t>
            </a:r>
            <a:r>
              <a:rPr lang="en-US" baseline="0" dirty="0"/>
              <a:t>. This is what the trap material looks like. This is sample from 2015 and you can see the nice little pulse there. Extract RNA and DNA from the trap material to sequence the meta-genome and meta-</a:t>
            </a:r>
            <a:r>
              <a:rPr lang="en-US" baseline="0" dirty="0" err="1"/>
              <a:t>transciptome</a:t>
            </a:r>
            <a:r>
              <a:rPr lang="en-US" baseline="0" dirty="0"/>
              <a:t>. Meta-genome tells you who is there. Meta-transcriptome tells you what genes are being expressed in an effort to produce proteins (central dogma), so what the microbes are trying to accomplish. </a:t>
            </a:r>
            <a:endParaRPr lang="en-US" dirty="0"/>
          </a:p>
        </p:txBody>
      </p:sp>
      <p:sp>
        <p:nvSpPr>
          <p:cNvPr id="4" name="Slide Number Placeholder 3"/>
          <p:cNvSpPr>
            <a:spLocks noGrp="1"/>
          </p:cNvSpPr>
          <p:nvPr>
            <p:ph type="sldNum" sz="quarter" idx="10"/>
          </p:nvPr>
        </p:nvSpPr>
        <p:spPr/>
        <p:txBody>
          <a:bodyPr/>
          <a:lstStyle/>
          <a:p>
            <a:fld id="{B7D05D87-FFA1-475B-8042-9D369D2C78CF}" type="slidenum">
              <a:rPr lang="en-US" smtClean="0"/>
              <a:t>44</a:t>
            </a:fld>
            <a:endParaRPr lang="en-US"/>
          </a:p>
        </p:txBody>
      </p:sp>
    </p:spTree>
    <p:extLst>
      <p:ext uri="{BB962C8B-B14F-4D97-AF65-F5344CB8AC3E}">
        <p14:creationId xmlns:p14="http://schemas.microsoft.com/office/powerpoint/2010/main" val="3605738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X. A) Percentage of </a:t>
            </a:r>
            <a:r>
              <a:rPr lang="en-US" dirty="0" err="1"/>
              <a:t>eggNOG</a:t>
            </a:r>
            <a:r>
              <a:rPr lang="en-US" dirty="0"/>
              <a:t> annotated meta-transcriptome belonging to each broad functional classifications: Metabolism, Information Storage and Processing, Cellular Processing and Signaling, and Poorly Characterized. B) Percentage of Metabolism transcripts functionally annotated to each specific orthologous group (OG). C) Ten most abundant transcripts in the Energy and Conversion OG. </a:t>
            </a:r>
          </a:p>
          <a:p>
            <a:endParaRPr lang="en-US" dirty="0"/>
          </a:p>
        </p:txBody>
      </p:sp>
      <p:sp>
        <p:nvSpPr>
          <p:cNvPr id="4" name="Slide Number Placeholder 3"/>
          <p:cNvSpPr>
            <a:spLocks noGrp="1"/>
          </p:cNvSpPr>
          <p:nvPr>
            <p:ph type="sldNum" sz="quarter" idx="10"/>
          </p:nvPr>
        </p:nvSpPr>
        <p:spPr/>
        <p:txBody>
          <a:bodyPr/>
          <a:lstStyle/>
          <a:p>
            <a:fld id="{6717B565-0438-4063-A0EC-E4888046C70B}" type="slidenum">
              <a:rPr lang="en-US" smtClean="0"/>
              <a:t>45</a:t>
            </a:fld>
            <a:endParaRPr lang="en-US"/>
          </a:p>
        </p:txBody>
      </p:sp>
    </p:spTree>
    <p:extLst>
      <p:ext uri="{BB962C8B-B14F-4D97-AF65-F5344CB8AC3E}">
        <p14:creationId xmlns:p14="http://schemas.microsoft.com/office/powerpoint/2010/main" val="969969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we’ve covered the entire biological carbon pump. Except viruses which only get a small feature here in the surface ocean. </a:t>
            </a:r>
          </a:p>
        </p:txBody>
      </p:sp>
      <p:sp>
        <p:nvSpPr>
          <p:cNvPr id="4" name="Slide Number Placeholder 3"/>
          <p:cNvSpPr>
            <a:spLocks noGrp="1"/>
          </p:cNvSpPr>
          <p:nvPr>
            <p:ph type="sldNum" sz="quarter" idx="10"/>
          </p:nvPr>
        </p:nvSpPr>
        <p:spPr/>
        <p:txBody>
          <a:bodyPr/>
          <a:lstStyle/>
          <a:p>
            <a:fld id="{A755080E-DF75-4A9E-8FB8-0EEFA1F8DB3A}" type="slidenum">
              <a:rPr lang="en-US" smtClean="0"/>
              <a:t>48</a:t>
            </a:fld>
            <a:endParaRPr lang="en-US"/>
          </a:p>
        </p:txBody>
      </p:sp>
    </p:spTree>
    <p:extLst>
      <p:ext uri="{BB962C8B-B14F-4D97-AF65-F5344CB8AC3E}">
        <p14:creationId xmlns:p14="http://schemas.microsoft.com/office/powerpoint/2010/main" val="3899823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are thought to participate in what we call the viral shunt. Essential </a:t>
            </a:r>
            <a:r>
              <a:rPr lang="en-US" dirty="0" err="1"/>
              <a:t>viruse</a:t>
            </a:r>
            <a:r>
              <a:rPr lang="en-US" dirty="0"/>
              <a:t> infect either phytoplankton or bacteria and lyse them causing Carbon that could have been exported in a particulate form to leak out into the dissolved pool. So viruses are thought to shunt carbon away from export. Viruses are most well studied in the water column But we are starting to appreciate how they might be impacting the ecosystems of sinking particles </a:t>
            </a:r>
          </a:p>
        </p:txBody>
      </p:sp>
      <p:sp>
        <p:nvSpPr>
          <p:cNvPr id="4" name="Slide Number Placeholder 3"/>
          <p:cNvSpPr>
            <a:spLocks noGrp="1"/>
          </p:cNvSpPr>
          <p:nvPr>
            <p:ph type="sldNum" sz="quarter" idx="10"/>
          </p:nvPr>
        </p:nvSpPr>
        <p:spPr/>
        <p:txBody>
          <a:bodyPr/>
          <a:lstStyle/>
          <a:p>
            <a:fld id="{A755080E-DF75-4A9E-8FB8-0EEFA1F8DB3A}" type="slidenum">
              <a:rPr lang="en-US" smtClean="0"/>
              <a:t>49</a:t>
            </a:fld>
            <a:endParaRPr lang="en-US"/>
          </a:p>
        </p:txBody>
      </p:sp>
    </p:spTree>
    <p:extLst>
      <p:ext uri="{BB962C8B-B14F-4D97-AF65-F5344CB8AC3E}">
        <p14:creationId xmlns:p14="http://schemas.microsoft.com/office/powerpoint/2010/main" val="904020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recently viruses of the coccolithophore E. </a:t>
            </a:r>
            <a:r>
              <a:rPr lang="en-US" dirty="0" err="1"/>
              <a:t>hux</a:t>
            </a:r>
            <a:r>
              <a:rPr lang="en-US" dirty="0"/>
              <a:t> were found in copepod fecal pellets. And these viruses were still viable. </a:t>
            </a:r>
          </a:p>
        </p:txBody>
      </p:sp>
      <p:sp>
        <p:nvSpPr>
          <p:cNvPr id="4" name="Slide Number Placeholder 3"/>
          <p:cNvSpPr>
            <a:spLocks noGrp="1"/>
          </p:cNvSpPr>
          <p:nvPr>
            <p:ph type="sldNum" sz="quarter" idx="10"/>
          </p:nvPr>
        </p:nvSpPr>
        <p:spPr/>
        <p:txBody>
          <a:bodyPr/>
          <a:lstStyle/>
          <a:p>
            <a:fld id="{A755080E-DF75-4A9E-8FB8-0EEFA1F8DB3A}" type="slidenum">
              <a:rPr lang="en-US" smtClean="0"/>
              <a:t>50</a:t>
            </a:fld>
            <a:endParaRPr lang="en-US"/>
          </a:p>
        </p:txBody>
      </p:sp>
    </p:spTree>
    <p:extLst>
      <p:ext uri="{BB962C8B-B14F-4D97-AF65-F5344CB8AC3E}">
        <p14:creationId xmlns:p14="http://schemas.microsoft.com/office/powerpoint/2010/main" val="636520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get to some of my work. We sequenced the meta-transcriptomes of sinking particles collected in the deep ocean 4000m over a 9-month time-series. And we found that the most abundant transcripts in our dataset were from viruses. Suggesting active infection on sinking particles</a:t>
            </a:r>
          </a:p>
        </p:txBody>
      </p:sp>
      <p:sp>
        <p:nvSpPr>
          <p:cNvPr id="4" name="Slide Number Placeholder 3"/>
          <p:cNvSpPr>
            <a:spLocks noGrp="1"/>
          </p:cNvSpPr>
          <p:nvPr>
            <p:ph type="sldNum" sz="quarter" idx="10"/>
          </p:nvPr>
        </p:nvSpPr>
        <p:spPr/>
        <p:txBody>
          <a:bodyPr/>
          <a:lstStyle/>
          <a:p>
            <a:fld id="{A755080E-DF75-4A9E-8FB8-0EEFA1F8DB3A}" type="slidenum">
              <a:rPr lang="en-US" smtClean="0"/>
              <a:t>51</a:t>
            </a:fld>
            <a:endParaRPr lang="en-US"/>
          </a:p>
        </p:txBody>
      </p:sp>
    </p:spTree>
    <p:extLst>
      <p:ext uri="{BB962C8B-B14F-4D97-AF65-F5344CB8AC3E}">
        <p14:creationId xmlns:p14="http://schemas.microsoft.com/office/powerpoint/2010/main" val="2482951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might need another viral shunt loop over in the particulate organic matter pool. </a:t>
            </a:r>
          </a:p>
        </p:txBody>
      </p:sp>
      <p:sp>
        <p:nvSpPr>
          <p:cNvPr id="4" name="Slide Number Placeholder 3"/>
          <p:cNvSpPr>
            <a:spLocks noGrp="1"/>
          </p:cNvSpPr>
          <p:nvPr>
            <p:ph type="sldNum" sz="quarter" idx="10"/>
          </p:nvPr>
        </p:nvSpPr>
        <p:spPr/>
        <p:txBody>
          <a:bodyPr/>
          <a:lstStyle/>
          <a:p>
            <a:fld id="{A755080E-DF75-4A9E-8FB8-0EEFA1F8DB3A}" type="slidenum">
              <a:rPr lang="en-US" smtClean="0"/>
              <a:t>52</a:t>
            </a:fld>
            <a:endParaRPr lang="en-US"/>
          </a:p>
        </p:txBody>
      </p:sp>
    </p:spTree>
    <p:extLst>
      <p:ext uri="{BB962C8B-B14F-4D97-AF65-F5344CB8AC3E}">
        <p14:creationId xmlns:p14="http://schemas.microsoft.com/office/powerpoint/2010/main" val="165213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idea with a box model is that you can constrain an elemental cycle by accounting for the amount of the element in each reservoir and the flux in and out. We have this crazy notion that because of earth’s long geological history the concentration of each element should be a steady state overtime. So we can do some quick algebra based on calculus and solve for unknown fluxes or unknown processes. Here I walk you through a simplified example. Lets say we have a bathtub and some naughty, bored children at home trying to entertain themselves. The water level in the bathtub stays constant. The faucet is on full blast. The plug has been pulled and water is draining. For the water level to stay the same the input must equal the output. Let’s say the shower is now turned on half way. Well we think half way. These are studious kids and they want to know if half of the input is really due to the shower and half due to the faucet The rate at which water is discharged is the same. We take a 1 gallon bucket and note that it takes X mins to fill therefore we can deduce that yes, it is really on half way. So that is essentially what is going on here. </a:t>
            </a:r>
          </a:p>
        </p:txBody>
      </p:sp>
      <p:sp>
        <p:nvSpPr>
          <p:cNvPr id="4" name="Slide Number Placeholder 3"/>
          <p:cNvSpPr>
            <a:spLocks noGrp="1"/>
          </p:cNvSpPr>
          <p:nvPr>
            <p:ph type="sldNum" sz="quarter" idx="10"/>
          </p:nvPr>
        </p:nvSpPr>
        <p:spPr/>
        <p:txBody>
          <a:bodyPr/>
          <a:lstStyle/>
          <a:p>
            <a:fld id="{A755080E-DF75-4A9E-8FB8-0EEFA1F8DB3A}" type="slidenum">
              <a:rPr lang="en-US" smtClean="0"/>
              <a:t>5</a:t>
            </a:fld>
            <a:endParaRPr lang="en-US"/>
          </a:p>
        </p:txBody>
      </p:sp>
    </p:spTree>
    <p:extLst>
      <p:ext uri="{BB962C8B-B14F-4D97-AF65-F5344CB8AC3E}">
        <p14:creationId xmlns:p14="http://schemas.microsoft.com/office/powerpoint/2010/main" val="273173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idea with a box model is that you can constrain an elemental cycle by accounting for the amount of the element in each reservoir and the flux in and out. We have this crazy notion that because of earth’s long geological history the concentration of each element should be a steady state overtime. So we can do some quick algebra based on calculus and solve for unknown fluxes or unknown processes. Here I walk you through a simplified example. Lets say we have a bathtub and some naughty, bored children at home trying to entertain themselves. The water level in the bathtub stays constant. The faucet is on full blast. The plug has been pulled and water is draining. For the water level to stay the same the input must equal the output. Let’s say the shower is now turned on half way. Well we think half way. These are studious kids and they want to know if half of the input is really due to the shower and half due to the faucet The rate at which water is discharged is the same. We take a 1 gallon bucket and note that it takes X mins to fill therefore we can deduce that yes, it is really on half way. So that is essentially what is going on here. </a:t>
            </a:r>
          </a:p>
        </p:txBody>
      </p:sp>
      <p:sp>
        <p:nvSpPr>
          <p:cNvPr id="4" name="Slide Number Placeholder 3"/>
          <p:cNvSpPr>
            <a:spLocks noGrp="1"/>
          </p:cNvSpPr>
          <p:nvPr>
            <p:ph type="sldNum" sz="quarter" idx="10"/>
          </p:nvPr>
        </p:nvSpPr>
        <p:spPr/>
        <p:txBody>
          <a:bodyPr/>
          <a:lstStyle/>
          <a:p>
            <a:fld id="{A755080E-DF75-4A9E-8FB8-0EEFA1F8DB3A}" type="slidenum">
              <a:rPr lang="en-US" smtClean="0"/>
              <a:t>6</a:t>
            </a:fld>
            <a:endParaRPr lang="en-US"/>
          </a:p>
        </p:txBody>
      </p:sp>
    </p:spTree>
    <p:extLst>
      <p:ext uri="{BB962C8B-B14F-4D97-AF65-F5344CB8AC3E}">
        <p14:creationId xmlns:p14="http://schemas.microsoft.com/office/powerpoint/2010/main" val="157696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surface ocean is our bathtub. Carbon is our ‘water’. We assume that the conc. Is not changing over time. So we can add up all the inputs and estimate the outputs. </a:t>
            </a:r>
          </a:p>
        </p:txBody>
      </p:sp>
      <p:sp>
        <p:nvSpPr>
          <p:cNvPr id="4" name="Slide Number Placeholder 3"/>
          <p:cNvSpPr>
            <a:spLocks noGrp="1"/>
          </p:cNvSpPr>
          <p:nvPr>
            <p:ph type="sldNum" sz="quarter" idx="10"/>
          </p:nvPr>
        </p:nvSpPr>
        <p:spPr/>
        <p:txBody>
          <a:bodyPr/>
          <a:lstStyle/>
          <a:p>
            <a:fld id="{A755080E-DF75-4A9E-8FB8-0EEFA1F8DB3A}" type="slidenum">
              <a:rPr lang="en-US" smtClean="0"/>
              <a:t>7</a:t>
            </a:fld>
            <a:endParaRPr lang="en-US"/>
          </a:p>
        </p:txBody>
      </p:sp>
    </p:spTree>
    <p:extLst>
      <p:ext uri="{BB962C8B-B14F-4D97-AF65-F5344CB8AC3E}">
        <p14:creationId xmlns:p14="http://schemas.microsoft.com/office/powerpoint/2010/main" val="159420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constrain other important BGC cycles this way. Here is the global Nitrogen cycle. </a:t>
            </a:r>
          </a:p>
        </p:txBody>
      </p:sp>
      <p:sp>
        <p:nvSpPr>
          <p:cNvPr id="4" name="Slide Number Placeholder 3"/>
          <p:cNvSpPr>
            <a:spLocks noGrp="1"/>
          </p:cNvSpPr>
          <p:nvPr>
            <p:ph type="sldNum" sz="quarter" idx="10"/>
          </p:nvPr>
        </p:nvSpPr>
        <p:spPr/>
        <p:txBody>
          <a:bodyPr/>
          <a:lstStyle/>
          <a:p>
            <a:fld id="{A755080E-DF75-4A9E-8FB8-0EEFA1F8DB3A}" type="slidenum">
              <a:rPr lang="en-US" smtClean="0"/>
              <a:t>8</a:t>
            </a:fld>
            <a:endParaRPr lang="en-US"/>
          </a:p>
        </p:txBody>
      </p:sp>
    </p:spTree>
    <p:extLst>
      <p:ext uri="{BB962C8B-B14F-4D97-AF65-F5344CB8AC3E}">
        <p14:creationId xmlns:p14="http://schemas.microsoft.com/office/powerpoint/2010/main" val="2052175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phosphorus cycle</a:t>
            </a:r>
          </a:p>
        </p:txBody>
      </p:sp>
      <p:sp>
        <p:nvSpPr>
          <p:cNvPr id="4" name="Slide Number Placeholder 3"/>
          <p:cNvSpPr>
            <a:spLocks noGrp="1"/>
          </p:cNvSpPr>
          <p:nvPr>
            <p:ph type="sldNum" sz="quarter" idx="10"/>
          </p:nvPr>
        </p:nvSpPr>
        <p:spPr/>
        <p:txBody>
          <a:bodyPr/>
          <a:lstStyle/>
          <a:p>
            <a:fld id="{A755080E-DF75-4A9E-8FB8-0EEFA1F8DB3A}" type="slidenum">
              <a:rPr lang="en-US" smtClean="0"/>
              <a:t>9</a:t>
            </a:fld>
            <a:endParaRPr lang="en-US"/>
          </a:p>
        </p:txBody>
      </p:sp>
    </p:spTree>
    <p:extLst>
      <p:ext uri="{BB962C8B-B14F-4D97-AF65-F5344CB8AC3E}">
        <p14:creationId xmlns:p14="http://schemas.microsoft.com/office/powerpoint/2010/main" val="36397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F4B177-3CDA-4A34-B82D-34D37FAF9E4A}"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585282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4B177-3CDA-4A34-B82D-34D37FAF9E4A}"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121660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4B177-3CDA-4A34-B82D-34D37FAF9E4A}"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4185520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4B177-3CDA-4A34-B82D-34D37FAF9E4A}"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335376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F4B177-3CDA-4A34-B82D-34D37FAF9E4A}"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120522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F4B177-3CDA-4A34-B82D-34D37FAF9E4A}" type="datetimeFigureOut">
              <a:rPr lang="en-US" smtClean="0"/>
              <a:t>2/22/2018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418955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F4B177-3CDA-4A34-B82D-34D37FAF9E4A}" type="datetimeFigureOut">
              <a:rPr lang="en-US" smtClean="0"/>
              <a:t>2/22/2018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246880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F4B177-3CDA-4A34-B82D-34D37FAF9E4A}" type="datetimeFigureOut">
              <a:rPr lang="en-US" smtClean="0"/>
              <a:t>2/22/2018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203652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4B177-3CDA-4A34-B82D-34D37FAF9E4A}" type="datetimeFigureOut">
              <a:rPr lang="en-US" smtClean="0"/>
              <a:t>2/22/2018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4235778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F4B177-3CDA-4A34-B82D-34D37FAF9E4A}" type="datetimeFigureOut">
              <a:rPr lang="en-US" smtClean="0"/>
              <a:t>2/22/2018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2683224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F4B177-3CDA-4A34-B82D-34D37FAF9E4A}" type="datetimeFigureOut">
              <a:rPr lang="en-US" smtClean="0"/>
              <a:t>2/22/2018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F9941-0CE3-4E26-ADC3-14B519617907}" type="slidenum">
              <a:rPr lang="en-US" smtClean="0"/>
              <a:t>‹#›</a:t>
            </a:fld>
            <a:endParaRPr lang="en-US"/>
          </a:p>
        </p:txBody>
      </p:sp>
    </p:spTree>
    <p:extLst>
      <p:ext uri="{BB962C8B-B14F-4D97-AF65-F5344CB8AC3E}">
        <p14:creationId xmlns:p14="http://schemas.microsoft.com/office/powerpoint/2010/main" val="1633865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4B177-3CDA-4A34-B82D-34D37FAF9E4A}" type="datetimeFigureOut">
              <a:rPr lang="en-US" smtClean="0"/>
              <a:t>2/22/2018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F9941-0CE3-4E26-ADC3-14B519617907}" type="slidenum">
              <a:rPr lang="en-US" smtClean="0"/>
              <a:t>‹#›</a:t>
            </a:fld>
            <a:endParaRPr lang="en-US"/>
          </a:p>
        </p:txBody>
      </p:sp>
    </p:spTree>
    <p:extLst>
      <p:ext uri="{BB962C8B-B14F-4D97-AF65-F5344CB8AC3E}">
        <p14:creationId xmlns:p14="http://schemas.microsoft.com/office/powerpoint/2010/main" val="3880521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3.gif"/><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emf"/><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emf"/></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6.emf"/><Relationship Id="rId7"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68.emf"/><Relationship Id="rId4" Type="http://schemas.openxmlformats.org/officeDocument/2006/relationships/image" Target="../media/image67.emf"/></Relationships>
</file>

<file path=ppt/slides/_rels/slide5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70.tiff"/><Relationship Id="rId7" Type="http://schemas.openxmlformats.org/officeDocument/2006/relationships/image" Target="../media/image74.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tiff"/></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Image result for sinking particles ocean">
            <a:extLst>
              <a:ext uri="{FF2B5EF4-FFF2-40B4-BE49-F238E27FC236}">
                <a16:creationId xmlns:a16="http://schemas.microsoft.com/office/drawing/2014/main" id="{4E86ED32-7032-4150-A41F-A1F1B64C0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83" b="803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2277613"/>
            <a:ext cx="3527535"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2" name="Straight Connector 21">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A645A4-62FE-448F-80B3-DB721BD111F5}"/>
              </a:ext>
            </a:extLst>
          </p:cNvPr>
          <p:cNvSpPr>
            <a:spLocks noGrp="1"/>
          </p:cNvSpPr>
          <p:nvPr>
            <p:ph type="ctrTitle"/>
          </p:nvPr>
        </p:nvSpPr>
        <p:spPr>
          <a:xfrm>
            <a:off x="6016515" y="3231931"/>
            <a:ext cx="2889031" cy="1834056"/>
          </a:xfrm>
        </p:spPr>
        <p:txBody>
          <a:bodyPr>
            <a:normAutofit fontScale="90000"/>
          </a:bodyPr>
          <a:lstStyle/>
          <a:p>
            <a:r>
              <a:rPr lang="en-US" sz="2800" dirty="0"/>
              <a:t>From viruses to microzooplankton: how marine microbes shape ocean biogeochemistry</a:t>
            </a:r>
            <a:r>
              <a:rPr lang="en-US" sz="2200" dirty="0"/>
              <a:t> </a:t>
            </a:r>
          </a:p>
        </p:txBody>
      </p:sp>
      <p:sp>
        <p:nvSpPr>
          <p:cNvPr id="3" name="Subtitle 2">
            <a:extLst>
              <a:ext uri="{FF2B5EF4-FFF2-40B4-BE49-F238E27FC236}">
                <a16:creationId xmlns:a16="http://schemas.microsoft.com/office/drawing/2014/main" id="{CE3E06DC-CB51-417B-983B-16363C5E34C5}"/>
              </a:ext>
            </a:extLst>
          </p:cNvPr>
          <p:cNvSpPr>
            <a:spLocks noGrp="1"/>
          </p:cNvSpPr>
          <p:nvPr>
            <p:ph type="subTitle" idx="1"/>
          </p:nvPr>
        </p:nvSpPr>
        <p:spPr>
          <a:xfrm>
            <a:off x="5837182" y="5242675"/>
            <a:ext cx="3247697" cy="683284"/>
          </a:xfrm>
        </p:spPr>
        <p:txBody>
          <a:bodyPr>
            <a:noAutofit/>
          </a:bodyPr>
          <a:lstStyle/>
          <a:p>
            <a:r>
              <a:rPr lang="en-US" sz="1200" dirty="0"/>
              <a:t>Dr. Bethanie Edwards</a:t>
            </a:r>
          </a:p>
          <a:p>
            <a:r>
              <a:rPr lang="en-US" sz="1200" dirty="0"/>
              <a:t>UCMP Geomicrobiology Short Course</a:t>
            </a:r>
          </a:p>
          <a:p>
            <a:r>
              <a:rPr lang="en-US" sz="1200" dirty="0"/>
              <a:t>February 24, 2018</a:t>
            </a:r>
          </a:p>
        </p:txBody>
      </p:sp>
    </p:spTree>
    <p:extLst>
      <p:ext uri="{BB962C8B-B14F-4D97-AF65-F5344CB8AC3E}">
        <p14:creationId xmlns:p14="http://schemas.microsoft.com/office/powerpoint/2010/main" val="99749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500F-9F0E-4DC9-BFDE-9BA1963EBC86}"/>
              </a:ext>
            </a:extLst>
          </p:cNvPr>
          <p:cNvSpPr>
            <a:spLocks noGrp="1"/>
          </p:cNvSpPr>
          <p:nvPr>
            <p:ph type="title"/>
          </p:nvPr>
        </p:nvSpPr>
        <p:spPr>
          <a:xfrm>
            <a:off x="113698" y="76368"/>
            <a:ext cx="7886700" cy="1325563"/>
          </a:xfrm>
        </p:spPr>
        <p:txBody>
          <a:bodyPr/>
          <a:lstStyle/>
          <a:p>
            <a:r>
              <a:rPr lang="en-US" dirty="0"/>
              <a:t>Silica Cycle</a:t>
            </a:r>
          </a:p>
        </p:txBody>
      </p:sp>
      <p:sp>
        <p:nvSpPr>
          <p:cNvPr id="3" name="Content Placeholder 2">
            <a:extLst>
              <a:ext uri="{FF2B5EF4-FFF2-40B4-BE49-F238E27FC236}">
                <a16:creationId xmlns:a16="http://schemas.microsoft.com/office/drawing/2014/main" id="{C1FA86BD-42B8-444B-BD59-E3EE53AB8A44}"/>
              </a:ext>
            </a:extLst>
          </p:cNvPr>
          <p:cNvSpPr>
            <a:spLocks noGrp="1"/>
          </p:cNvSpPr>
          <p:nvPr>
            <p:ph idx="1"/>
          </p:nvPr>
        </p:nvSpPr>
        <p:spPr/>
        <p:txBody>
          <a:bodyPr/>
          <a:lstStyle/>
          <a:p>
            <a:endParaRPr lang="en-US"/>
          </a:p>
        </p:txBody>
      </p:sp>
      <p:pic>
        <p:nvPicPr>
          <p:cNvPr id="7172" name="Picture 4" descr="Related image">
            <a:extLst>
              <a:ext uri="{FF2B5EF4-FFF2-40B4-BE49-F238E27FC236}">
                <a16:creationId xmlns:a16="http://schemas.microsoft.com/office/drawing/2014/main" id="{491750AE-E280-47A3-8F18-7638ADE22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22" y="1888498"/>
            <a:ext cx="8441356" cy="460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5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1EAC-50D4-4F34-B344-818C80158ACB}"/>
              </a:ext>
            </a:extLst>
          </p:cNvPr>
          <p:cNvSpPr>
            <a:spLocks noGrp="1"/>
          </p:cNvSpPr>
          <p:nvPr>
            <p:ph type="title"/>
          </p:nvPr>
        </p:nvSpPr>
        <p:spPr>
          <a:xfrm>
            <a:off x="118511" y="148558"/>
            <a:ext cx="7886700" cy="1325563"/>
          </a:xfrm>
        </p:spPr>
        <p:txBody>
          <a:bodyPr/>
          <a:lstStyle/>
          <a:p>
            <a:r>
              <a:rPr lang="en-US" dirty="0"/>
              <a:t>Iron (Fe) Cycle</a:t>
            </a:r>
          </a:p>
        </p:txBody>
      </p:sp>
      <p:sp>
        <p:nvSpPr>
          <p:cNvPr id="3" name="Content Placeholder 2">
            <a:extLst>
              <a:ext uri="{FF2B5EF4-FFF2-40B4-BE49-F238E27FC236}">
                <a16:creationId xmlns:a16="http://schemas.microsoft.com/office/drawing/2014/main" id="{53BF3742-6D43-426E-9D11-DA065EC46B49}"/>
              </a:ext>
            </a:extLst>
          </p:cNvPr>
          <p:cNvSpPr>
            <a:spLocks noGrp="1"/>
          </p:cNvSpPr>
          <p:nvPr>
            <p:ph idx="1"/>
          </p:nvPr>
        </p:nvSpPr>
        <p:spPr/>
        <p:txBody>
          <a:bodyPr/>
          <a:lstStyle/>
          <a:p>
            <a:endParaRPr lang="en-US"/>
          </a:p>
        </p:txBody>
      </p:sp>
      <p:pic>
        <p:nvPicPr>
          <p:cNvPr id="12290" name="Picture 2" descr="Image result for iron (fe) cycle">
            <a:extLst>
              <a:ext uri="{FF2B5EF4-FFF2-40B4-BE49-F238E27FC236}">
                <a16:creationId xmlns:a16="http://schemas.microsoft.com/office/drawing/2014/main" id="{4DCC824A-D4B4-4D6B-988E-B7C70F1DE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667" y="1970578"/>
            <a:ext cx="6203482" cy="452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24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Image result for co2 atmospher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33" y="463223"/>
            <a:ext cx="8567684" cy="584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3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The Ocean Absorbs CO</a:t>
            </a:r>
            <a:r>
              <a:rPr lang="en-US" baseline="-25000" dirty="0"/>
              <a:t>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05943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8188-01D2-49EF-AF02-3A867719B474}"/>
              </a:ext>
            </a:extLst>
          </p:cNvPr>
          <p:cNvSpPr>
            <a:spLocks noGrp="1"/>
          </p:cNvSpPr>
          <p:nvPr>
            <p:ph type="title"/>
          </p:nvPr>
        </p:nvSpPr>
        <p:spPr/>
        <p:txBody>
          <a:bodyPr/>
          <a:lstStyle/>
          <a:p>
            <a:r>
              <a:rPr lang="en-US" dirty="0"/>
              <a:t>CO</a:t>
            </a:r>
            <a:r>
              <a:rPr lang="en-US" baseline="-25000" dirty="0"/>
              <a:t>2</a:t>
            </a:r>
            <a:r>
              <a:rPr lang="en-US" dirty="0"/>
              <a:t> Flux In and Out of the Ocean</a:t>
            </a:r>
          </a:p>
        </p:txBody>
      </p:sp>
      <p:sp>
        <p:nvSpPr>
          <p:cNvPr id="3" name="Content Placeholder 2">
            <a:extLst>
              <a:ext uri="{FF2B5EF4-FFF2-40B4-BE49-F238E27FC236}">
                <a16:creationId xmlns:a16="http://schemas.microsoft.com/office/drawing/2014/main" id="{3A069F35-4D6C-43EA-908C-0FA7AC92B8F1}"/>
              </a:ext>
            </a:extLst>
          </p:cNvPr>
          <p:cNvSpPr>
            <a:spLocks noGrp="1"/>
          </p:cNvSpPr>
          <p:nvPr>
            <p:ph idx="1"/>
          </p:nvPr>
        </p:nvSpPr>
        <p:spPr/>
        <p:txBody>
          <a:bodyPr/>
          <a:lstStyle/>
          <a:p>
            <a:endParaRPr lang="en-US"/>
          </a:p>
        </p:txBody>
      </p:sp>
      <p:pic>
        <p:nvPicPr>
          <p:cNvPr id="13314" name="Picture 2" descr="Image result for CO2 flux">
            <a:extLst>
              <a:ext uri="{FF2B5EF4-FFF2-40B4-BE49-F238E27FC236}">
                <a16:creationId xmlns:a16="http://schemas.microsoft.com/office/drawing/2014/main" id="{2175F6F8-FE5E-4398-B586-F919E63EE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561726"/>
            <a:ext cx="7768115" cy="4785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4313AA-B225-4FCB-ABF7-B3957915518C}"/>
              </a:ext>
            </a:extLst>
          </p:cNvPr>
          <p:cNvSpPr txBox="1"/>
          <p:nvPr/>
        </p:nvSpPr>
        <p:spPr>
          <a:xfrm>
            <a:off x="7040880" y="6217921"/>
            <a:ext cx="1698859" cy="369332"/>
          </a:xfrm>
          <a:prstGeom prst="rect">
            <a:avLst/>
          </a:prstGeom>
          <a:noFill/>
        </p:spPr>
        <p:txBody>
          <a:bodyPr wrap="square" rtlCol="0">
            <a:spAutoFit/>
          </a:bodyPr>
          <a:lstStyle/>
          <a:p>
            <a:r>
              <a:rPr lang="en-US" dirty="0"/>
              <a:t>IPCC 2007</a:t>
            </a:r>
          </a:p>
        </p:txBody>
      </p:sp>
    </p:spTree>
    <p:extLst>
      <p:ext uri="{BB962C8B-B14F-4D97-AF65-F5344CB8AC3E}">
        <p14:creationId xmlns:p14="http://schemas.microsoft.com/office/powerpoint/2010/main" val="7434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01F7-49CF-4DF3-8E41-4A789BC6522D}"/>
              </a:ext>
            </a:extLst>
          </p:cNvPr>
          <p:cNvSpPr>
            <a:spLocks noGrp="1"/>
          </p:cNvSpPr>
          <p:nvPr>
            <p:ph type="title"/>
          </p:nvPr>
        </p:nvSpPr>
        <p:spPr/>
        <p:txBody>
          <a:bodyPr/>
          <a:lstStyle/>
          <a:p>
            <a:r>
              <a:rPr lang="en-US" dirty="0"/>
              <a:t>Henry’s Law</a:t>
            </a:r>
          </a:p>
        </p:txBody>
      </p:sp>
      <p:sp>
        <p:nvSpPr>
          <p:cNvPr id="3" name="Content Placeholder 2">
            <a:extLst>
              <a:ext uri="{FF2B5EF4-FFF2-40B4-BE49-F238E27FC236}">
                <a16:creationId xmlns:a16="http://schemas.microsoft.com/office/drawing/2014/main" id="{F6603A1C-7BE7-49BB-B619-13B9EB7323DE}"/>
              </a:ext>
            </a:extLst>
          </p:cNvPr>
          <p:cNvSpPr>
            <a:spLocks noGrp="1"/>
          </p:cNvSpPr>
          <p:nvPr>
            <p:ph idx="1"/>
          </p:nvPr>
        </p:nvSpPr>
        <p:spPr>
          <a:xfrm>
            <a:off x="3952374" y="4851399"/>
            <a:ext cx="4562976" cy="1325564"/>
          </a:xfrm>
        </p:spPr>
        <p:txBody>
          <a:bodyPr>
            <a:normAutofit fontScale="92500"/>
          </a:bodyPr>
          <a:lstStyle/>
          <a:p>
            <a:r>
              <a:rPr lang="en-US" dirty="0"/>
              <a:t>Cold water absorbs more CO2</a:t>
            </a:r>
          </a:p>
          <a:p>
            <a:r>
              <a:rPr lang="en-US" dirty="0"/>
              <a:t>Warm water absorbs less CO2</a:t>
            </a:r>
          </a:p>
        </p:txBody>
      </p:sp>
      <p:pic>
        <p:nvPicPr>
          <p:cNvPr id="4" name="Picture 4" descr="Image result for henry's law">
            <a:extLst>
              <a:ext uri="{FF2B5EF4-FFF2-40B4-BE49-F238E27FC236}">
                <a16:creationId xmlns:a16="http://schemas.microsoft.com/office/drawing/2014/main" id="{72064046-0FA5-487A-8C9C-F73CDA3A1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74" r="6795"/>
          <a:stretch/>
        </p:blipFill>
        <p:spPr bwMode="auto">
          <a:xfrm>
            <a:off x="1031103" y="1690689"/>
            <a:ext cx="2764113" cy="3948479"/>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Gas Solubility">
            <a:extLst>
              <a:ext uri="{FF2B5EF4-FFF2-40B4-BE49-F238E27FC236}">
                <a16:creationId xmlns:a16="http://schemas.microsoft.com/office/drawing/2014/main" id="{9C03079B-9A9A-41E4-8475-89AD93ADB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276" y="1206207"/>
            <a:ext cx="32385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4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8188-01D2-49EF-AF02-3A867719B474}"/>
              </a:ext>
            </a:extLst>
          </p:cNvPr>
          <p:cNvSpPr>
            <a:spLocks noGrp="1"/>
          </p:cNvSpPr>
          <p:nvPr>
            <p:ph type="title"/>
          </p:nvPr>
        </p:nvSpPr>
        <p:spPr/>
        <p:txBody>
          <a:bodyPr/>
          <a:lstStyle/>
          <a:p>
            <a:r>
              <a:rPr lang="en-US" dirty="0"/>
              <a:t>CO</a:t>
            </a:r>
            <a:r>
              <a:rPr lang="en-US" baseline="-25000" dirty="0"/>
              <a:t>2</a:t>
            </a:r>
            <a:r>
              <a:rPr lang="en-US" dirty="0"/>
              <a:t> Flux In and Out of the Ocean</a:t>
            </a:r>
          </a:p>
        </p:txBody>
      </p:sp>
      <p:sp>
        <p:nvSpPr>
          <p:cNvPr id="3" name="Content Placeholder 2">
            <a:extLst>
              <a:ext uri="{FF2B5EF4-FFF2-40B4-BE49-F238E27FC236}">
                <a16:creationId xmlns:a16="http://schemas.microsoft.com/office/drawing/2014/main" id="{3A069F35-4D6C-43EA-908C-0FA7AC92B8F1}"/>
              </a:ext>
            </a:extLst>
          </p:cNvPr>
          <p:cNvSpPr>
            <a:spLocks noGrp="1"/>
          </p:cNvSpPr>
          <p:nvPr>
            <p:ph idx="1"/>
          </p:nvPr>
        </p:nvSpPr>
        <p:spPr/>
        <p:txBody>
          <a:bodyPr/>
          <a:lstStyle/>
          <a:p>
            <a:endParaRPr lang="en-US"/>
          </a:p>
        </p:txBody>
      </p:sp>
      <p:pic>
        <p:nvPicPr>
          <p:cNvPr id="13314" name="Picture 2" descr="Image result for CO2 flux">
            <a:extLst>
              <a:ext uri="{FF2B5EF4-FFF2-40B4-BE49-F238E27FC236}">
                <a16:creationId xmlns:a16="http://schemas.microsoft.com/office/drawing/2014/main" id="{2175F6F8-FE5E-4398-B586-F919E63EE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35" y="1690689"/>
            <a:ext cx="4120113" cy="253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4313AA-B225-4FCB-ABF7-B3957915518C}"/>
              </a:ext>
            </a:extLst>
          </p:cNvPr>
          <p:cNvSpPr txBox="1"/>
          <p:nvPr/>
        </p:nvSpPr>
        <p:spPr>
          <a:xfrm>
            <a:off x="612247" y="4161500"/>
            <a:ext cx="1698859" cy="369332"/>
          </a:xfrm>
          <a:prstGeom prst="rect">
            <a:avLst/>
          </a:prstGeom>
          <a:noFill/>
        </p:spPr>
        <p:txBody>
          <a:bodyPr wrap="square" rtlCol="0">
            <a:spAutoFit/>
          </a:bodyPr>
          <a:lstStyle/>
          <a:p>
            <a:r>
              <a:rPr lang="en-US" dirty="0"/>
              <a:t>IPCC 2007</a:t>
            </a:r>
          </a:p>
        </p:txBody>
      </p:sp>
      <p:pic>
        <p:nvPicPr>
          <p:cNvPr id="24578" name="Picture 2" descr="Image result for SST global">
            <a:extLst>
              <a:ext uri="{FF2B5EF4-FFF2-40B4-BE49-F238E27FC236}">
                <a16:creationId xmlns:a16="http://schemas.microsoft.com/office/drawing/2014/main" id="{B0A99827-AC6C-4056-AF37-4D508DEDC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768" y="1574236"/>
            <a:ext cx="3924791" cy="25872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72FF194-06FD-4DAF-A05D-F0A375D85148}"/>
              </a:ext>
            </a:extLst>
          </p:cNvPr>
          <p:cNvSpPr txBox="1"/>
          <p:nvPr/>
        </p:nvSpPr>
        <p:spPr>
          <a:xfrm>
            <a:off x="7405718" y="4161500"/>
            <a:ext cx="1698859" cy="276999"/>
          </a:xfrm>
          <a:prstGeom prst="rect">
            <a:avLst/>
          </a:prstGeom>
          <a:noFill/>
        </p:spPr>
        <p:txBody>
          <a:bodyPr wrap="square" rtlCol="0">
            <a:spAutoFit/>
          </a:bodyPr>
          <a:lstStyle/>
          <a:p>
            <a:r>
              <a:rPr lang="en-US" sz="1200" dirty="0"/>
              <a:t>World Ocean Atlas 2001</a:t>
            </a:r>
          </a:p>
        </p:txBody>
      </p:sp>
    </p:spTree>
    <p:extLst>
      <p:ext uri="{BB962C8B-B14F-4D97-AF65-F5344CB8AC3E}">
        <p14:creationId xmlns:p14="http://schemas.microsoft.com/office/powerpoint/2010/main" val="256406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8E89-226F-4F88-A303-7797F9CB78C0}"/>
              </a:ext>
            </a:extLst>
          </p:cNvPr>
          <p:cNvSpPr>
            <a:spLocks noGrp="1"/>
          </p:cNvSpPr>
          <p:nvPr>
            <p:ph type="title"/>
          </p:nvPr>
        </p:nvSpPr>
        <p:spPr/>
        <p:txBody>
          <a:bodyPr>
            <a:normAutofit/>
          </a:bodyPr>
          <a:lstStyle/>
          <a:p>
            <a:r>
              <a:rPr lang="en-US" sz="4000" dirty="0"/>
              <a:t>Photosynthesis drives CO</a:t>
            </a:r>
            <a:r>
              <a:rPr lang="en-US" sz="4000" baseline="-25000" dirty="0"/>
              <a:t>2</a:t>
            </a:r>
            <a:r>
              <a:rPr lang="en-US" sz="4000" dirty="0"/>
              <a:t> into Ocean</a:t>
            </a:r>
          </a:p>
        </p:txBody>
      </p:sp>
      <p:sp>
        <p:nvSpPr>
          <p:cNvPr id="3" name="Content Placeholder 2">
            <a:extLst>
              <a:ext uri="{FF2B5EF4-FFF2-40B4-BE49-F238E27FC236}">
                <a16:creationId xmlns:a16="http://schemas.microsoft.com/office/drawing/2014/main" id="{11254A6B-2CF5-4720-AA49-F50992613B02}"/>
              </a:ext>
            </a:extLst>
          </p:cNvPr>
          <p:cNvSpPr>
            <a:spLocks noGrp="1"/>
          </p:cNvSpPr>
          <p:nvPr>
            <p:ph idx="1"/>
          </p:nvPr>
        </p:nvSpPr>
        <p:spPr/>
        <p:txBody>
          <a:bodyPr/>
          <a:lstStyle/>
          <a:p>
            <a:endParaRPr lang="en-US"/>
          </a:p>
        </p:txBody>
      </p:sp>
      <p:pic>
        <p:nvPicPr>
          <p:cNvPr id="8194" name="Picture 2" descr="Image result for nitrogen cycle">
            <a:extLst>
              <a:ext uri="{FF2B5EF4-FFF2-40B4-BE49-F238E27FC236}">
                <a16:creationId xmlns:a16="http://schemas.microsoft.com/office/drawing/2014/main" id="{58FF93F7-7D1B-4319-80A3-CD5C2EDE9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4" y="1551995"/>
            <a:ext cx="8718684" cy="523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2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8188-01D2-49EF-AF02-3A867719B474}"/>
              </a:ext>
            </a:extLst>
          </p:cNvPr>
          <p:cNvSpPr>
            <a:spLocks noGrp="1"/>
          </p:cNvSpPr>
          <p:nvPr>
            <p:ph type="title"/>
          </p:nvPr>
        </p:nvSpPr>
        <p:spPr/>
        <p:txBody>
          <a:bodyPr/>
          <a:lstStyle/>
          <a:p>
            <a:r>
              <a:rPr lang="en-US" dirty="0"/>
              <a:t>CO</a:t>
            </a:r>
            <a:r>
              <a:rPr lang="en-US" baseline="-25000" dirty="0"/>
              <a:t>2</a:t>
            </a:r>
            <a:r>
              <a:rPr lang="en-US" dirty="0"/>
              <a:t> Flux In and Out of the Ocean</a:t>
            </a:r>
          </a:p>
        </p:txBody>
      </p:sp>
      <p:sp>
        <p:nvSpPr>
          <p:cNvPr id="3" name="Content Placeholder 2">
            <a:extLst>
              <a:ext uri="{FF2B5EF4-FFF2-40B4-BE49-F238E27FC236}">
                <a16:creationId xmlns:a16="http://schemas.microsoft.com/office/drawing/2014/main" id="{3A069F35-4D6C-43EA-908C-0FA7AC92B8F1}"/>
              </a:ext>
            </a:extLst>
          </p:cNvPr>
          <p:cNvSpPr>
            <a:spLocks noGrp="1"/>
          </p:cNvSpPr>
          <p:nvPr>
            <p:ph idx="1"/>
          </p:nvPr>
        </p:nvSpPr>
        <p:spPr/>
        <p:txBody>
          <a:bodyPr/>
          <a:lstStyle/>
          <a:p>
            <a:endParaRPr lang="en-US"/>
          </a:p>
        </p:txBody>
      </p:sp>
      <p:pic>
        <p:nvPicPr>
          <p:cNvPr id="13314" name="Picture 2" descr="Image result for CO2 flux">
            <a:extLst>
              <a:ext uri="{FF2B5EF4-FFF2-40B4-BE49-F238E27FC236}">
                <a16:creationId xmlns:a16="http://schemas.microsoft.com/office/drawing/2014/main" id="{2175F6F8-FE5E-4398-B586-F919E63EE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35" y="1690689"/>
            <a:ext cx="4120113" cy="253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4313AA-B225-4FCB-ABF7-B3957915518C}"/>
              </a:ext>
            </a:extLst>
          </p:cNvPr>
          <p:cNvSpPr txBox="1"/>
          <p:nvPr/>
        </p:nvSpPr>
        <p:spPr>
          <a:xfrm>
            <a:off x="612247" y="4161500"/>
            <a:ext cx="1698859" cy="369332"/>
          </a:xfrm>
          <a:prstGeom prst="rect">
            <a:avLst/>
          </a:prstGeom>
          <a:noFill/>
        </p:spPr>
        <p:txBody>
          <a:bodyPr wrap="square" rtlCol="0">
            <a:spAutoFit/>
          </a:bodyPr>
          <a:lstStyle/>
          <a:p>
            <a:r>
              <a:rPr lang="en-US" dirty="0"/>
              <a:t>IPCC 2007</a:t>
            </a:r>
          </a:p>
        </p:txBody>
      </p:sp>
      <p:pic>
        <p:nvPicPr>
          <p:cNvPr id="5" name="Picture 4">
            <a:extLst>
              <a:ext uri="{FF2B5EF4-FFF2-40B4-BE49-F238E27FC236}">
                <a16:creationId xmlns:a16="http://schemas.microsoft.com/office/drawing/2014/main" id="{63CD2443-2595-4CBB-B2D3-E67F4C1BE582}"/>
              </a:ext>
            </a:extLst>
          </p:cNvPr>
          <p:cNvPicPr>
            <a:picLocks noChangeAspect="1"/>
          </p:cNvPicPr>
          <p:nvPr/>
        </p:nvPicPr>
        <p:blipFill rotWithShape="1">
          <a:blip r:embed="rId4"/>
          <a:srcRect b="11743"/>
          <a:stretch/>
        </p:blipFill>
        <p:spPr>
          <a:xfrm rot="5400000">
            <a:off x="3575822" y="3529150"/>
            <a:ext cx="2415975" cy="3915825"/>
          </a:xfrm>
          <a:prstGeom prst="rect">
            <a:avLst/>
          </a:prstGeom>
        </p:spPr>
      </p:pic>
      <p:pic>
        <p:nvPicPr>
          <p:cNvPr id="7" name="Picture 6">
            <a:extLst>
              <a:ext uri="{FF2B5EF4-FFF2-40B4-BE49-F238E27FC236}">
                <a16:creationId xmlns:a16="http://schemas.microsoft.com/office/drawing/2014/main" id="{4CA48082-B622-4BCC-B4C4-72EB1050418F}"/>
              </a:ext>
            </a:extLst>
          </p:cNvPr>
          <p:cNvPicPr>
            <a:picLocks noChangeAspect="1"/>
          </p:cNvPicPr>
          <p:nvPr/>
        </p:nvPicPr>
        <p:blipFill rotWithShape="1">
          <a:blip r:embed="rId4"/>
          <a:srcRect t="90811"/>
          <a:stretch/>
        </p:blipFill>
        <p:spPr>
          <a:xfrm rot="10800000">
            <a:off x="3342855" y="6354108"/>
            <a:ext cx="2757825" cy="461817"/>
          </a:xfrm>
          <a:prstGeom prst="rect">
            <a:avLst/>
          </a:prstGeom>
        </p:spPr>
      </p:pic>
      <p:pic>
        <p:nvPicPr>
          <p:cNvPr id="24578" name="Picture 2" descr="Image result for SST global">
            <a:extLst>
              <a:ext uri="{FF2B5EF4-FFF2-40B4-BE49-F238E27FC236}">
                <a16:creationId xmlns:a16="http://schemas.microsoft.com/office/drawing/2014/main" id="{B0A99827-AC6C-4056-AF37-4D508DEDC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768" y="1574236"/>
            <a:ext cx="3924791" cy="2587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CFCA9A-B7FD-467E-B369-C764D6909945}"/>
              </a:ext>
            </a:extLst>
          </p:cNvPr>
          <p:cNvPicPr>
            <a:picLocks noChangeAspect="1"/>
          </p:cNvPicPr>
          <p:nvPr/>
        </p:nvPicPr>
        <p:blipFill>
          <a:blip r:embed="rId6"/>
          <a:stretch>
            <a:fillRect/>
          </a:stretch>
        </p:blipFill>
        <p:spPr>
          <a:xfrm rot="5400000">
            <a:off x="6029808" y="5189812"/>
            <a:ext cx="2329088" cy="594500"/>
          </a:xfrm>
          <a:prstGeom prst="rect">
            <a:avLst/>
          </a:prstGeom>
        </p:spPr>
      </p:pic>
      <p:sp>
        <p:nvSpPr>
          <p:cNvPr id="11" name="TextBox 10">
            <a:extLst>
              <a:ext uri="{FF2B5EF4-FFF2-40B4-BE49-F238E27FC236}">
                <a16:creationId xmlns:a16="http://schemas.microsoft.com/office/drawing/2014/main" id="{672FF194-06FD-4DAF-A05D-F0A375D85148}"/>
              </a:ext>
            </a:extLst>
          </p:cNvPr>
          <p:cNvSpPr txBox="1"/>
          <p:nvPr/>
        </p:nvSpPr>
        <p:spPr>
          <a:xfrm>
            <a:off x="7405718" y="4161500"/>
            <a:ext cx="1698859" cy="276999"/>
          </a:xfrm>
          <a:prstGeom prst="rect">
            <a:avLst/>
          </a:prstGeom>
          <a:noFill/>
        </p:spPr>
        <p:txBody>
          <a:bodyPr wrap="square" rtlCol="0">
            <a:spAutoFit/>
          </a:bodyPr>
          <a:lstStyle/>
          <a:p>
            <a:r>
              <a:rPr lang="en-US" sz="1200" dirty="0"/>
              <a:t>World Ocean Atlas 2001</a:t>
            </a:r>
          </a:p>
        </p:txBody>
      </p:sp>
      <p:sp>
        <p:nvSpPr>
          <p:cNvPr id="12" name="TextBox 11">
            <a:extLst>
              <a:ext uri="{FF2B5EF4-FFF2-40B4-BE49-F238E27FC236}">
                <a16:creationId xmlns:a16="http://schemas.microsoft.com/office/drawing/2014/main" id="{303C47A0-377D-4269-B44F-C78FEFF055A7}"/>
              </a:ext>
            </a:extLst>
          </p:cNvPr>
          <p:cNvSpPr txBox="1"/>
          <p:nvPr/>
        </p:nvSpPr>
        <p:spPr>
          <a:xfrm>
            <a:off x="6455684" y="6534712"/>
            <a:ext cx="2387527" cy="307777"/>
          </a:xfrm>
          <a:prstGeom prst="rect">
            <a:avLst/>
          </a:prstGeom>
          <a:noFill/>
        </p:spPr>
        <p:txBody>
          <a:bodyPr wrap="square" rtlCol="0">
            <a:spAutoFit/>
          </a:bodyPr>
          <a:lstStyle/>
          <a:p>
            <a:r>
              <a:rPr lang="en-US" sz="1400" dirty="0"/>
              <a:t>Ward and Follows 2016</a:t>
            </a:r>
          </a:p>
        </p:txBody>
      </p:sp>
    </p:spTree>
    <p:extLst>
      <p:ext uri="{BB962C8B-B14F-4D97-AF65-F5344CB8AC3E}">
        <p14:creationId xmlns:p14="http://schemas.microsoft.com/office/powerpoint/2010/main" val="3864874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The Ocean Absorbs CO</a:t>
            </a:r>
            <a:r>
              <a:rPr lang="en-US" baseline="-25000" dirty="0"/>
              <a:t>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70837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6B81-BBF0-4405-8A22-5D6F3F72085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8330951-1244-4BE2-86DC-13ADBE1AC22D}"/>
              </a:ext>
            </a:extLst>
          </p:cNvPr>
          <p:cNvSpPr>
            <a:spLocks noGrp="1"/>
          </p:cNvSpPr>
          <p:nvPr>
            <p:ph idx="1"/>
          </p:nvPr>
        </p:nvSpPr>
        <p:spPr/>
        <p:txBody>
          <a:bodyPr>
            <a:normAutofit/>
          </a:bodyPr>
          <a:lstStyle/>
          <a:p>
            <a:r>
              <a:rPr lang="en-US" dirty="0"/>
              <a:t>Define Biogeochemistry </a:t>
            </a:r>
          </a:p>
          <a:p>
            <a:r>
              <a:rPr lang="en-US" dirty="0"/>
              <a:t>Understand the Importance of Global Carbon Cycle</a:t>
            </a:r>
          </a:p>
          <a:p>
            <a:r>
              <a:rPr lang="en-US" dirty="0"/>
              <a:t>Describe the Roles of Marine Microbes in the Oceanic Carbon Cycle (and Connections with Other Elemental Cycles)</a:t>
            </a:r>
          </a:p>
          <a:p>
            <a:pPr lvl="1"/>
            <a:r>
              <a:rPr lang="en-US" dirty="0"/>
              <a:t>Phytoplankton</a:t>
            </a:r>
          </a:p>
          <a:p>
            <a:pPr lvl="1"/>
            <a:r>
              <a:rPr lang="en-US" dirty="0"/>
              <a:t>Microzooplankton</a:t>
            </a:r>
          </a:p>
          <a:p>
            <a:pPr lvl="1"/>
            <a:r>
              <a:rPr lang="en-US" dirty="0" err="1"/>
              <a:t>Mesozooplankton</a:t>
            </a:r>
            <a:endParaRPr lang="en-US" dirty="0"/>
          </a:p>
          <a:p>
            <a:pPr lvl="1"/>
            <a:r>
              <a:rPr lang="en-US" dirty="0"/>
              <a:t>Heterotrophic Bacteria</a:t>
            </a:r>
          </a:p>
          <a:p>
            <a:pPr lvl="1"/>
            <a:r>
              <a:rPr lang="en-US" dirty="0"/>
              <a:t>Viruses</a:t>
            </a:r>
          </a:p>
          <a:p>
            <a:endParaRPr lang="en-US" dirty="0"/>
          </a:p>
          <a:p>
            <a:pPr lvl="1"/>
            <a:endParaRPr lang="en-US" dirty="0"/>
          </a:p>
        </p:txBody>
      </p:sp>
    </p:spTree>
    <p:extLst>
      <p:ext uri="{BB962C8B-B14F-4D97-AF65-F5344CB8AC3E}">
        <p14:creationId xmlns:p14="http://schemas.microsoft.com/office/powerpoint/2010/main" val="8825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93543" y="2361799"/>
            <a:ext cx="6858000" cy="1143000"/>
          </a:xfrm>
        </p:spPr>
        <p:txBody>
          <a:bodyPr>
            <a:normAutofit/>
          </a:bodyPr>
          <a:lstStyle/>
          <a:p>
            <a:r>
              <a:rPr lang="en-US" sz="4800" dirty="0"/>
              <a:t>Biological Carbon Pump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4341" y="-42352"/>
            <a:ext cx="8153400" cy="6900352"/>
          </a:xfrm>
        </p:spPr>
      </p:pic>
    </p:spTree>
    <p:extLst>
      <p:ext uri="{BB962C8B-B14F-4D97-AF65-F5344CB8AC3E}">
        <p14:creationId xmlns:p14="http://schemas.microsoft.com/office/powerpoint/2010/main" val="328741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hyt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69" y="1429352"/>
            <a:ext cx="7957247" cy="53131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D790BBE-954C-4057-B72A-6128CC33657C}"/>
              </a:ext>
            </a:extLst>
          </p:cNvPr>
          <p:cNvSpPr>
            <a:spLocks noGrp="1"/>
          </p:cNvSpPr>
          <p:nvPr>
            <p:ph type="title"/>
          </p:nvPr>
        </p:nvSpPr>
        <p:spPr>
          <a:xfrm>
            <a:off x="628650" y="365126"/>
            <a:ext cx="7886700" cy="1325563"/>
          </a:xfrm>
        </p:spPr>
        <p:txBody>
          <a:bodyPr/>
          <a:lstStyle/>
          <a:p>
            <a:r>
              <a:rPr lang="en-US" dirty="0"/>
              <a:t>Phytoplankton-Diatoms</a:t>
            </a:r>
          </a:p>
        </p:txBody>
      </p:sp>
    </p:spTree>
    <p:extLst>
      <p:ext uri="{BB962C8B-B14F-4D97-AF65-F5344CB8AC3E}">
        <p14:creationId xmlns:p14="http://schemas.microsoft.com/office/powerpoint/2010/main" val="92045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46" y="260265"/>
            <a:ext cx="9105903" cy="1325563"/>
          </a:xfrm>
        </p:spPr>
        <p:txBody>
          <a:bodyPr>
            <a:normAutofit/>
          </a:bodyPr>
          <a:lstStyle/>
          <a:p>
            <a:r>
              <a:rPr lang="en-US" sz="4000" dirty="0"/>
              <a:t>Nutrient Limitation of Phytoplankton </a:t>
            </a:r>
          </a:p>
        </p:txBody>
      </p:sp>
      <p:pic>
        <p:nvPicPr>
          <p:cNvPr id="4" name="Picture 3"/>
          <p:cNvPicPr>
            <a:picLocks noChangeAspect="1"/>
          </p:cNvPicPr>
          <p:nvPr/>
        </p:nvPicPr>
        <p:blipFill rotWithShape="1">
          <a:blip r:embed="rId3"/>
          <a:srcRect b="65444"/>
          <a:stretch/>
        </p:blipFill>
        <p:spPr>
          <a:xfrm>
            <a:off x="637931" y="1778000"/>
            <a:ext cx="8386177" cy="3657600"/>
          </a:xfrm>
          <a:prstGeom prst="rect">
            <a:avLst/>
          </a:prstGeom>
        </p:spPr>
      </p:pic>
      <p:sp>
        <p:nvSpPr>
          <p:cNvPr id="5" name="TextBox 4"/>
          <p:cNvSpPr txBox="1"/>
          <p:nvPr/>
        </p:nvSpPr>
        <p:spPr>
          <a:xfrm>
            <a:off x="6967356" y="6290553"/>
            <a:ext cx="1914883" cy="369332"/>
          </a:xfrm>
          <a:prstGeom prst="rect">
            <a:avLst/>
          </a:prstGeom>
          <a:noFill/>
        </p:spPr>
        <p:txBody>
          <a:bodyPr wrap="none" rtlCol="0">
            <a:spAutoFit/>
          </a:bodyPr>
          <a:lstStyle/>
          <a:p>
            <a:r>
              <a:rPr lang="en-US" dirty="0"/>
              <a:t>Moore et al., 2001</a:t>
            </a:r>
          </a:p>
        </p:txBody>
      </p:sp>
    </p:spTree>
    <p:extLst>
      <p:ext uri="{BB962C8B-B14F-4D97-AF65-F5344CB8AC3E}">
        <p14:creationId xmlns:p14="http://schemas.microsoft.com/office/powerpoint/2010/main" val="265200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Phytoplankton-Coccolithophores</a:t>
            </a:r>
          </a:p>
        </p:txBody>
      </p:sp>
      <p:grpSp>
        <p:nvGrpSpPr>
          <p:cNvPr id="3" name="Group 2">
            <a:extLst>
              <a:ext uri="{FF2B5EF4-FFF2-40B4-BE49-F238E27FC236}">
                <a16:creationId xmlns:a16="http://schemas.microsoft.com/office/drawing/2014/main" id="{80A90FAE-F7EF-4357-B21B-A8E18080CDCA}"/>
              </a:ext>
            </a:extLst>
          </p:cNvPr>
          <p:cNvGrpSpPr/>
          <p:nvPr/>
        </p:nvGrpSpPr>
        <p:grpSpPr>
          <a:xfrm>
            <a:off x="226193" y="1617158"/>
            <a:ext cx="6005543" cy="4504158"/>
            <a:chOff x="743371" y="1621971"/>
            <a:chExt cx="6005543" cy="4504158"/>
          </a:xfrm>
        </p:grpSpPr>
        <p:pic>
          <p:nvPicPr>
            <p:cNvPr id="2050" name="Picture 2" descr="Image result for phytoplankton"/>
            <p:cNvPicPr>
              <a:picLocks noChangeAspect="1" noChangeArrowheads="1"/>
            </p:cNvPicPr>
            <p:nvPr/>
          </p:nvPicPr>
          <p:blipFill rotWithShape="1">
            <a:blip r:embed="rId3">
              <a:extLst>
                <a:ext uri="{28A0092B-C50C-407E-A947-70E740481C1C}">
                  <a14:useLocalDpi xmlns:a14="http://schemas.microsoft.com/office/drawing/2010/main" val="0"/>
                </a:ext>
              </a:extLst>
            </a:blip>
            <a:srcRect b="6250"/>
            <a:stretch/>
          </p:blipFill>
          <p:spPr bwMode="auto">
            <a:xfrm>
              <a:off x="743371" y="1621971"/>
              <a:ext cx="6005543" cy="4504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miliania huxley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71" y="1621971"/>
              <a:ext cx="2293376" cy="1807029"/>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Image result for coccolithophores ocean acidification">
            <a:extLst>
              <a:ext uri="{FF2B5EF4-FFF2-40B4-BE49-F238E27FC236}">
                <a16:creationId xmlns:a16="http://schemas.microsoft.com/office/drawing/2014/main" id="{AEF1DE4B-13B9-45C7-A06C-2F8BF24AE6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06" r="4768"/>
          <a:stretch/>
        </p:blipFill>
        <p:spPr bwMode="auto">
          <a:xfrm>
            <a:off x="5053264" y="3561648"/>
            <a:ext cx="3864543" cy="3070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3EC583-8D6C-46BB-9AE4-04887A1217A4}"/>
              </a:ext>
            </a:extLst>
          </p:cNvPr>
          <p:cNvSpPr txBox="1"/>
          <p:nvPr/>
        </p:nvSpPr>
        <p:spPr>
          <a:xfrm>
            <a:off x="3228964" y="6191895"/>
            <a:ext cx="1997242" cy="369332"/>
          </a:xfrm>
          <a:prstGeom prst="rect">
            <a:avLst/>
          </a:prstGeom>
          <a:noFill/>
        </p:spPr>
        <p:txBody>
          <a:bodyPr wrap="square" rtlCol="0">
            <a:spAutoFit/>
          </a:bodyPr>
          <a:lstStyle/>
          <a:p>
            <a:r>
              <a:rPr lang="en-US" dirty="0"/>
              <a:t>Diner et al (2015)</a:t>
            </a:r>
          </a:p>
        </p:txBody>
      </p:sp>
    </p:spTree>
    <p:extLst>
      <p:ext uri="{BB962C8B-B14F-4D97-AF65-F5344CB8AC3E}">
        <p14:creationId xmlns:p14="http://schemas.microsoft.com/office/powerpoint/2010/main" val="1111986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4512-1550-4632-BC69-3DA996C84641}"/>
              </a:ext>
            </a:extLst>
          </p:cNvPr>
          <p:cNvSpPr>
            <a:spLocks noGrp="1"/>
          </p:cNvSpPr>
          <p:nvPr>
            <p:ph type="title"/>
          </p:nvPr>
        </p:nvSpPr>
        <p:spPr/>
        <p:txBody>
          <a:bodyPr/>
          <a:lstStyle/>
          <a:p>
            <a:r>
              <a:rPr lang="en-US" dirty="0"/>
              <a:t>Phytoplankton-Cyanobacteria</a:t>
            </a:r>
          </a:p>
        </p:txBody>
      </p:sp>
      <p:sp>
        <p:nvSpPr>
          <p:cNvPr id="3" name="Content Placeholder 2">
            <a:extLst>
              <a:ext uri="{FF2B5EF4-FFF2-40B4-BE49-F238E27FC236}">
                <a16:creationId xmlns:a16="http://schemas.microsoft.com/office/drawing/2014/main" id="{2E722883-B1D4-4534-9CEB-E6CB87C3D9C5}"/>
              </a:ext>
            </a:extLst>
          </p:cNvPr>
          <p:cNvSpPr>
            <a:spLocks noGrp="1"/>
          </p:cNvSpPr>
          <p:nvPr>
            <p:ph idx="1"/>
          </p:nvPr>
        </p:nvSpPr>
        <p:spPr/>
        <p:txBody>
          <a:bodyPr/>
          <a:lstStyle/>
          <a:p>
            <a:endParaRPr lang="en-US"/>
          </a:p>
        </p:txBody>
      </p:sp>
      <p:pic>
        <p:nvPicPr>
          <p:cNvPr id="1026" name="Picture 2" descr="Image result for prochlorococcus synechococcus">
            <a:extLst>
              <a:ext uri="{FF2B5EF4-FFF2-40B4-BE49-F238E27FC236}">
                <a16:creationId xmlns:a16="http://schemas.microsoft.com/office/drawing/2014/main" id="{4D4DD220-F1C8-4E02-A109-51E76FD71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4" y="1648204"/>
            <a:ext cx="4202880" cy="4706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rochlorococcus synechococcus">
            <a:extLst>
              <a:ext uri="{FF2B5EF4-FFF2-40B4-BE49-F238E27FC236}">
                <a16:creationId xmlns:a16="http://schemas.microsoft.com/office/drawing/2014/main" id="{F9971BBE-5EF4-4B34-9720-C649A663F9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098"/>
          <a:stretch/>
        </p:blipFill>
        <p:spPr bwMode="auto">
          <a:xfrm>
            <a:off x="5327584" y="2485152"/>
            <a:ext cx="3355206" cy="2952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F2F9B1-1455-45DC-81A1-C63481E0E735}"/>
              </a:ext>
            </a:extLst>
          </p:cNvPr>
          <p:cNvSpPr txBox="1"/>
          <p:nvPr/>
        </p:nvSpPr>
        <p:spPr>
          <a:xfrm flipH="1">
            <a:off x="1008244" y="6488668"/>
            <a:ext cx="2288408" cy="369332"/>
          </a:xfrm>
          <a:prstGeom prst="rect">
            <a:avLst/>
          </a:prstGeom>
          <a:noFill/>
        </p:spPr>
        <p:txBody>
          <a:bodyPr wrap="square" rtlCol="0">
            <a:spAutoFit/>
          </a:bodyPr>
          <a:lstStyle/>
          <a:p>
            <a:r>
              <a:rPr lang="en-US" dirty="0" err="1"/>
              <a:t>Flobaum</a:t>
            </a:r>
            <a:r>
              <a:rPr lang="en-US" dirty="0"/>
              <a:t> et al. (2013)</a:t>
            </a:r>
          </a:p>
        </p:txBody>
      </p:sp>
    </p:spTree>
    <p:extLst>
      <p:ext uri="{BB962C8B-B14F-4D97-AF65-F5344CB8AC3E}">
        <p14:creationId xmlns:p14="http://schemas.microsoft.com/office/powerpoint/2010/main" val="3651561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D50A-F5C1-420E-B3B1-C38CB83F1168}"/>
              </a:ext>
            </a:extLst>
          </p:cNvPr>
          <p:cNvSpPr>
            <a:spLocks noGrp="1"/>
          </p:cNvSpPr>
          <p:nvPr>
            <p:ph type="title"/>
          </p:nvPr>
        </p:nvSpPr>
        <p:spPr/>
        <p:txBody>
          <a:bodyPr/>
          <a:lstStyle/>
          <a:p>
            <a:r>
              <a:rPr lang="en-US" dirty="0"/>
              <a:t>Phytoplankton-Cyanobacteria</a:t>
            </a:r>
          </a:p>
        </p:txBody>
      </p:sp>
      <p:pic>
        <p:nvPicPr>
          <p:cNvPr id="9218" name="Picture 2" descr="Image result for trichodesmium">
            <a:extLst>
              <a:ext uri="{FF2B5EF4-FFF2-40B4-BE49-F238E27FC236}">
                <a16:creationId xmlns:a16="http://schemas.microsoft.com/office/drawing/2014/main" id="{2700E1C6-91EC-4137-B836-1BD36CADC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832610"/>
            <a:ext cx="47625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trichodesmium">
            <a:extLst>
              <a:ext uri="{FF2B5EF4-FFF2-40B4-BE49-F238E27FC236}">
                <a16:creationId xmlns:a16="http://schemas.microsoft.com/office/drawing/2014/main" id="{9D2913B9-BC04-4775-A54F-6C44D7BFD8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66" r="11061" b="21257"/>
          <a:stretch/>
        </p:blipFill>
        <p:spPr bwMode="auto">
          <a:xfrm>
            <a:off x="545581" y="4997191"/>
            <a:ext cx="3768292" cy="147005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genome.jgi.doe.gov/portal/crowa/crowa.jpg">
            <a:extLst>
              <a:ext uri="{FF2B5EF4-FFF2-40B4-BE49-F238E27FC236}">
                <a16:creationId xmlns:a16="http://schemas.microsoft.com/office/drawing/2014/main" id="{EA9406DB-1E84-4F6A-B061-F1C05FF81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7" y="2452263"/>
            <a:ext cx="26765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elated image">
            <a:extLst>
              <a:ext uri="{FF2B5EF4-FFF2-40B4-BE49-F238E27FC236}">
                <a16:creationId xmlns:a16="http://schemas.microsoft.com/office/drawing/2014/main" id="{6F4A3541-6BFB-4AD6-AD73-5995072EA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9148" y="5183304"/>
            <a:ext cx="3400425" cy="1390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448CC5-6065-4E8D-92ED-7151311A5F4C}"/>
              </a:ext>
            </a:extLst>
          </p:cNvPr>
          <p:cNvSpPr txBox="1"/>
          <p:nvPr/>
        </p:nvSpPr>
        <p:spPr>
          <a:xfrm>
            <a:off x="6858000" y="6503552"/>
            <a:ext cx="1607419" cy="369332"/>
          </a:xfrm>
          <a:prstGeom prst="rect">
            <a:avLst/>
          </a:prstGeom>
          <a:noFill/>
        </p:spPr>
        <p:txBody>
          <a:bodyPr wrap="square" rtlCol="0">
            <a:spAutoFit/>
          </a:bodyPr>
          <a:lstStyle/>
          <a:p>
            <a:r>
              <a:rPr lang="en-US" dirty="0"/>
              <a:t>Yeung (UCLA)</a:t>
            </a:r>
          </a:p>
        </p:txBody>
      </p:sp>
      <p:sp>
        <p:nvSpPr>
          <p:cNvPr id="6" name="TextBox 5">
            <a:extLst>
              <a:ext uri="{FF2B5EF4-FFF2-40B4-BE49-F238E27FC236}">
                <a16:creationId xmlns:a16="http://schemas.microsoft.com/office/drawing/2014/main" id="{ABA159CF-7CE1-442E-BC29-0DE17941DD34}"/>
              </a:ext>
            </a:extLst>
          </p:cNvPr>
          <p:cNvSpPr txBox="1"/>
          <p:nvPr/>
        </p:nvSpPr>
        <p:spPr>
          <a:xfrm>
            <a:off x="507332" y="6389288"/>
            <a:ext cx="2502568" cy="369332"/>
          </a:xfrm>
          <a:prstGeom prst="rect">
            <a:avLst/>
          </a:prstGeom>
          <a:noFill/>
        </p:spPr>
        <p:txBody>
          <a:bodyPr wrap="square" rtlCol="0">
            <a:spAutoFit/>
          </a:bodyPr>
          <a:lstStyle/>
          <a:p>
            <a:r>
              <a:rPr lang="en-US" dirty="0" err="1"/>
              <a:t>Proença</a:t>
            </a:r>
            <a:r>
              <a:rPr lang="en-US" dirty="0"/>
              <a:t> et al. (2009)</a:t>
            </a:r>
          </a:p>
        </p:txBody>
      </p:sp>
      <p:sp>
        <p:nvSpPr>
          <p:cNvPr id="11" name="TextBox 10">
            <a:extLst>
              <a:ext uri="{FF2B5EF4-FFF2-40B4-BE49-F238E27FC236}">
                <a16:creationId xmlns:a16="http://schemas.microsoft.com/office/drawing/2014/main" id="{452C98EE-710A-4040-90CE-96E99B21F75A}"/>
              </a:ext>
            </a:extLst>
          </p:cNvPr>
          <p:cNvSpPr txBox="1"/>
          <p:nvPr/>
        </p:nvSpPr>
        <p:spPr>
          <a:xfrm>
            <a:off x="4572000" y="4671665"/>
            <a:ext cx="2502568" cy="369332"/>
          </a:xfrm>
          <a:prstGeom prst="rect">
            <a:avLst/>
          </a:prstGeom>
          <a:noFill/>
        </p:spPr>
        <p:txBody>
          <a:bodyPr wrap="square" rtlCol="0">
            <a:spAutoFit/>
          </a:bodyPr>
          <a:lstStyle/>
          <a:p>
            <a:r>
              <a:rPr lang="en-US" b="1" dirty="0">
                <a:solidFill>
                  <a:schemeClr val="bg1"/>
                </a:solidFill>
              </a:rPr>
              <a:t>NASA</a:t>
            </a:r>
            <a:endParaRPr lang="en-US" dirty="0">
              <a:solidFill>
                <a:schemeClr val="bg1"/>
              </a:solidFill>
            </a:endParaRPr>
          </a:p>
        </p:txBody>
      </p:sp>
      <p:sp>
        <p:nvSpPr>
          <p:cNvPr id="12" name="TextBox 11">
            <a:extLst>
              <a:ext uri="{FF2B5EF4-FFF2-40B4-BE49-F238E27FC236}">
                <a16:creationId xmlns:a16="http://schemas.microsoft.com/office/drawing/2014/main" id="{0741E01C-4565-4667-A8B4-C8CC8184BE58}"/>
              </a:ext>
            </a:extLst>
          </p:cNvPr>
          <p:cNvSpPr txBox="1"/>
          <p:nvPr/>
        </p:nvSpPr>
        <p:spPr>
          <a:xfrm>
            <a:off x="7747784" y="4742819"/>
            <a:ext cx="2502568" cy="369332"/>
          </a:xfrm>
          <a:prstGeom prst="rect">
            <a:avLst/>
          </a:prstGeom>
          <a:noFill/>
        </p:spPr>
        <p:txBody>
          <a:bodyPr wrap="square" rtlCol="0">
            <a:spAutoFit/>
          </a:bodyPr>
          <a:lstStyle/>
          <a:p>
            <a:r>
              <a:rPr lang="en-US" dirty="0" err="1"/>
              <a:t>Zehr</a:t>
            </a:r>
            <a:r>
              <a:rPr lang="en-US" dirty="0"/>
              <a:t> (JGI)</a:t>
            </a:r>
          </a:p>
        </p:txBody>
      </p:sp>
      <p:pic>
        <p:nvPicPr>
          <p:cNvPr id="9228" name="Picture 12" descr="https://upload.wikimedia.org/wikipedia/commons/thumb/4/4c/Trichodesmium_bloom_off_Great_Barrier_Reef_2014-03-07_19-59.jpg/220px-Trichodesmium_bloom_off_Great_Barrier_Reef_2014-03-07_19-59.jpg">
            <a:extLst>
              <a:ext uri="{FF2B5EF4-FFF2-40B4-BE49-F238E27FC236}">
                <a16:creationId xmlns:a16="http://schemas.microsoft.com/office/drawing/2014/main" id="{D66A7D8B-E71E-458A-8308-42C7E21384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1825625"/>
            <a:ext cx="2353928" cy="31350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D18CC0-AF8B-4DB9-8984-7FD7DB4A27E2}"/>
              </a:ext>
            </a:extLst>
          </p:cNvPr>
          <p:cNvSpPr txBox="1"/>
          <p:nvPr/>
        </p:nvSpPr>
        <p:spPr>
          <a:xfrm>
            <a:off x="697831" y="1832610"/>
            <a:ext cx="1967164" cy="369332"/>
          </a:xfrm>
          <a:prstGeom prst="rect">
            <a:avLst/>
          </a:prstGeom>
          <a:noFill/>
        </p:spPr>
        <p:txBody>
          <a:bodyPr wrap="square" rtlCol="0">
            <a:spAutoFit/>
          </a:bodyPr>
          <a:lstStyle/>
          <a:p>
            <a:r>
              <a:rPr lang="en-US" i="1" dirty="0" err="1"/>
              <a:t>Trichodesmium</a:t>
            </a:r>
            <a:r>
              <a:rPr lang="en-US" i="1" dirty="0"/>
              <a:t> sp.</a:t>
            </a:r>
          </a:p>
        </p:txBody>
      </p:sp>
      <p:sp>
        <p:nvSpPr>
          <p:cNvPr id="15" name="TextBox 14">
            <a:extLst>
              <a:ext uri="{FF2B5EF4-FFF2-40B4-BE49-F238E27FC236}">
                <a16:creationId xmlns:a16="http://schemas.microsoft.com/office/drawing/2014/main" id="{A63BA6BA-53D1-4E11-9498-4A95CBB31739}"/>
              </a:ext>
            </a:extLst>
          </p:cNvPr>
          <p:cNvSpPr txBox="1"/>
          <p:nvPr/>
        </p:nvSpPr>
        <p:spPr>
          <a:xfrm>
            <a:off x="5611854" y="2387309"/>
            <a:ext cx="1967164" cy="369332"/>
          </a:xfrm>
          <a:prstGeom prst="rect">
            <a:avLst/>
          </a:prstGeom>
          <a:noFill/>
        </p:spPr>
        <p:txBody>
          <a:bodyPr wrap="square" rtlCol="0">
            <a:spAutoFit/>
          </a:bodyPr>
          <a:lstStyle/>
          <a:p>
            <a:r>
              <a:rPr lang="en-US" i="1" dirty="0" err="1"/>
              <a:t>Crocosphaera</a:t>
            </a:r>
            <a:r>
              <a:rPr lang="en-US" i="1" dirty="0"/>
              <a:t> sp.</a:t>
            </a:r>
          </a:p>
        </p:txBody>
      </p:sp>
      <p:sp>
        <p:nvSpPr>
          <p:cNvPr id="8" name="TextBox 7">
            <a:extLst>
              <a:ext uri="{FF2B5EF4-FFF2-40B4-BE49-F238E27FC236}">
                <a16:creationId xmlns:a16="http://schemas.microsoft.com/office/drawing/2014/main" id="{1F26F368-854E-4358-B37C-3FD629959B21}"/>
              </a:ext>
            </a:extLst>
          </p:cNvPr>
          <p:cNvSpPr txBox="1"/>
          <p:nvPr/>
        </p:nvSpPr>
        <p:spPr>
          <a:xfrm>
            <a:off x="5522495" y="1805789"/>
            <a:ext cx="3368842" cy="461665"/>
          </a:xfrm>
          <a:prstGeom prst="rect">
            <a:avLst/>
          </a:prstGeom>
          <a:noFill/>
        </p:spPr>
        <p:txBody>
          <a:bodyPr wrap="square" rtlCol="0">
            <a:spAutoFit/>
          </a:bodyPr>
          <a:lstStyle/>
          <a:p>
            <a:r>
              <a:rPr lang="en-US" sz="2400" dirty="0"/>
              <a:t>Diazotrophs- N</a:t>
            </a:r>
            <a:r>
              <a:rPr lang="en-US" sz="2400" baseline="-25000" dirty="0"/>
              <a:t>2</a:t>
            </a:r>
            <a:r>
              <a:rPr lang="en-US" sz="2400" dirty="0"/>
              <a:t> fixers</a:t>
            </a:r>
          </a:p>
        </p:txBody>
      </p:sp>
    </p:spTree>
    <p:extLst>
      <p:ext uri="{BB962C8B-B14F-4D97-AF65-F5344CB8AC3E}">
        <p14:creationId xmlns:p14="http://schemas.microsoft.com/office/powerpoint/2010/main" val="428984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A071-90B8-42BA-A83C-A9B373ED1ADA}"/>
              </a:ext>
            </a:extLst>
          </p:cNvPr>
          <p:cNvSpPr>
            <a:spLocks noGrp="1"/>
          </p:cNvSpPr>
          <p:nvPr>
            <p:ph type="title"/>
          </p:nvPr>
        </p:nvSpPr>
        <p:spPr/>
        <p:txBody>
          <a:bodyPr/>
          <a:lstStyle/>
          <a:p>
            <a:r>
              <a:rPr lang="en-US" dirty="0"/>
              <a:t>Oceanic Nitrogen Cycle</a:t>
            </a:r>
          </a:p>
        </p:txBody>
      </p:sp>
      <p:sp>
        <p:nvSpPr>
          <p:cNvPr id="3" name="Content Placeholder 2">
            <a:extLst>
              <a:ext uri="{FF2B5EF4-FFF2-40B4-BE49-F238E27FC236}">
                <a16:creationId xmlns:a16="http://schemas.microsoft.com/office/drawing/2014/main" id="{4DBA0BD8-FAB7-491A-9DF4-EBABCEA40D14}"/>
              </a:ext>
            </a:extLst>
          </p:cNvPr>
          <p:cNvSpPr>
            <a:spLocks noGrp="1"/>
          </p:cNvSpPr>
          <p:nvPr>
            <p:ph idx="1"/>
          </p:nvPr>
        </p:nvSpPr>
        <p:spPr/>
        <p:txBody>
          <a:bodyPr/>
          <a:lstStyle/>
          <a:p>
            <a:endParaRPr lang="en-US"/>
          </a:p>
        </p:txBody>
      </p:sp>
      <p:pic>
        <p:nvPicPr>
          <p:cNvPr id="10242" name="Picture 2" descr="Image result for ocean nitrogen cycle">
            <a:extLst>
              <a:ext uri="{FF2B5EF4-FFF2-40B4-BE49-F238E27FC236}">
                <a16:creationId xmlns:a16="http://schemas.microsoft.com/office/drawing/2014/main" id="{4EE34EE6-AF3C-4E70-B4E5-E8A61FC17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036" y="1752432"/>
            <a:ext cx="7275471" cy="51013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C4E4FB-DE68-43ED-BC0F-040260075335}"/>
              </a:ext>
            </a:extLst>
          </p:cNvPr>
          <p:cNvSpPr txBox="1"/>
          <p:nvPr/>
        </p:nvSpPr>
        <p:spPr>
          <a:xfrm>
            <a:off x="6987941" y="6484489"/>
            <a:ext cx="2252311" cy="369332"/>
          </a:xfrm>
          <a:prstGeom prst="rect">
            <a:avLst/>
          </a:prstGeom>
          <a:noFill/>
        </p:spPr>
        <p:txBody>
          <a:bodyPr wrap="square" rtlCol="0">
            <a:spAutoFit/>
          </a:bodyPr>
          <a:lstStyle/>
          <a:p>
            <a:r>
              <a:rPr lang="en-US" dirty="0"/>
              <a:t>Arrigo et al. (2005)</a:t>
            </a:r>
          </a:p>
        </p:txBody>
      </p:sp>
    </p:spTree>
    <p:extLst>
      <p:ext uri="{BB962C8B-B14F-4D97-AF65-F5344CB8AC3E}">
        <p14:creationId xmlns:p14="http://schemas.microsoft.com/office/powerpoint/2010/main" val="3336830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52" y="372723"/>
            <a:ext cx="8229600" cy="1143000"/>
          </a:xfrm>
        </p:spPr>
        <p:txBody>
          <a:bodyPr>
            <a:normAutofit fontScale="90000"/>
          </a:bodyPr>
          <a:lstStyle/>
          <a:p>
            <a:pPr algn="l"/>
            <a:r>
              <a:rPr lang="en-US" dirty="0">
                <a:latin typeface="Calibri Light" panose="020F0302020204030204" pitchFamily="34" charset="0"/>
                <a:cs typeface="Calibri Light" panose="020F0302020204030204" pitchFamily="34" charset="0"/>
              </a:rPr>
              <a:t>Large Carbon Export Event Linked to Diatom-Diazotroph Association</a:t>
            </a:r>
          </a:p>
        </p:txBody>
      </p:sp>
      <p:pic>
        <p:nvPicPr>
          <p:cNvPr id="10" name="Picture 2" descr="Image result for station aloh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6799" y="1987489"/>
            <a:ext cx="3327400" cy="33442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008471" y="1515723"/>
            <a:ext cx="4515631" cy="2970179"/>
            <a:chOff x="4038600" y="1542446"/>
            <a:chExt cx="3888306" cy="2735004"/>
          </a:xfrm>
        </p:grpSpPr>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204" b="-290"/>
            <a:stretch/>
          </p:blipFill>
          <p:spPr bwMode="auto">
            <a:xfrm>
              <a:off x="4046806" y="2871537"/>
              <a:ext cx="3880100" cy="1405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24" b="74207"/>
            <a:stretch/>
          </p:blipFill>
          <p:spPr bwMode="auto">
            <a:xfrm>
              <a:off x="4038600" y="1542446"/>
              <a:ext cx="3880100" cy="13624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 name="TextBox 3"/>
          <p:cNvSpPr txBox="1"/>
          <p:nvPr/>
        </p:nvSpPr>
        <p:spPr>
          <a:xfrm>
            <a:off x="333456" y="5288340"/>
            <a:ext cx="4112396" cy="1015663"/>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Summer Export Pulse (SEP)</a:t>
            </a:r>
          </a:p>
          <a:p>
            <a:r>
              <a:rPr lang="en-US" sz="2000" dirty="0">
                <a:latin typeface="Calibri Light" panose="020F0302020204030204" pitchFamily="34" charset="0"/>
                <a:cs typeface="Calibri Light" panose="020F0302020204030204" pitchFamily="34" charset="0"/>
              </a:rPr>
              <a:t>between July 15</a:t>
            </a:r>
            <a:r>
              <a:rPr lang="en-US" sz="2000" baseline="30000" dirty="0">
                <a:latin typeface="Calibri Light" panose="020F0302020204030204" pitchFamily="34" charset="0"/>
                <a:cs typeface="Calibri Light" panose="020F0302020204030204" pitchFamily="34" charset="0"/>
              </a:rPr>
              <a:t>th</a:t>
            </a:r>
            <a:r>
              <a:rPr lang="en-US" sz="2000" dirty="0">
                <a:latin typeface="Calibri Light" panose="020F0302020204030204" pitchFamily="34" charset="0"/>
                <a:cs typeface="Calibri Light" panose="020F0302020204030204" pitchFamily="34" charset="0"/>
              </a:rPr>
              <a:t> and Aug 15</a:t>
            </a:r>
            <a:r>
              <a:rPr lang="en-US" sz="2000" baseline="30000" dirty="0">
                <a:latin typeface="Calibri Light" panose="020F0302020204030204" pitchFamily="34" charset="0"/>
                <a:cs typeface="Calibri Light" panose="020F0302020204030204" pitchFamily="34" charset="0"/>
              </a:rPr>
              <a:t>th</a:t>
            </a:r>
            <a:r>
              <a:rPr lang="en-US" sz="2000" dirty="0">
                <a:latin typeface="Calibri Light" panose="020F0302020204030204" pitchFamily="34" charset="0"/>
                <a:cs typeface="Calibri Light" panose="020F0302020204030204" pitchFamily="34" charset="0"/>
              </a:rPr>
              <a:t> </a:t>
            </a:r>
          </a:p>
          <a:p>
            <a:r>
              <a:rPr lang="en-US" sz="2000" dirty="0">
                <a:latin typeface="Calibri Light" panose="020F0302020204030204" pitchFamily="34" charset="0"/>
                <a:cs typeface="Calibri Light" panose="020F0302020204030204" pitchFamily="34" charset="0"/>
              </a:rPr>
              <a:t>20% of annual carbon export </a:t>
            </a:r>
          </a:p>
        </p:txBody>
      </p:sp>
      <p:sp>
        <p:nvSpPr>
          <p:cNvPr id="12" name="TextBox 11"/>
          <p:cNvSpPr txBox="1"/>
          <p:nvPr/>
        </p:nvSpPr>
        <p:spPr>
          <a:xfrm>
            <a:off x="406869" y="6400580"/>
            <a:ext cx="1383007" cy="307777"/>
          </a:xfrm>
          <a:prstGeom prst="rect">
            <a:avLst/>
          </a:prstGeom>
          <a:noFill/>
        </p:spPr>
        <p:txBody>
          <a:bodyPr wrap="none" rtlCol="0">
            <a:spAutoFit/>
          </a:bodyPr>
          <a:lstStyle/>
          <a:p>
            <a:r>
              <a:rPr lang="en-US" sz="1400" dirty="0"/>
              <a:t>Karl et al. (2012)</a:t>
            </a:r>
          </a:p>
        </p:txBody>
      </p:sp>
      <p:pic>
        <p:nvPicPr>
          <p:cNvPr id="5" name="Picture 4">
            <a:extLst>
              <a:ext uri="{FF2B5EF4-FFF2-40B4-BE49-F238E27FC236}">
                <a16:creationId xmlns:a16="http://schemas.microsoft.com/office/drawing/2014/main" id="{E3E0AB2F-67FC-41F7-A38E-780102DA79ED}"/>
              </a:ext>
            </a:extLst>
          </p:cNvPr>
          <p:cNvPicPr>
            <a:picLocks noChangeAspect="1"/>
          </p:cNvPicPr>
          <p:nvPr/>
        </p:nvPicPr>
        <p:blipFill>
          <a:blip r:embed="rId5"/>
          <a:stretch>
            <a:fillRect/>
          </a:stretch>
        </p:blipFill>
        <p:spPr>
          <a:xfrm>
            <a:off x="3823792" y="4253483"/>
            <a:ext cx="4954677" cy="2520675"/>
          </a:xfrm>
          <a:prstGeom prst="rect">
            <a:avLst/>
          </a:prstGeom>
        </p:spPr>
      </p:pic>
    </p:spTree>
    <p:extLst>
      <p:ext uri="{BB962C8B-B14F-4D97-AF65-F5344CB8AC3E}">
        <p14:creationId xmlns:p14="http://schemas.microsoft.com/office/powerpoint/2010/main" val="2998964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mixotrophic dinoflagellates">
            <a:extLst>
              <a:ext uri="{FF2B5EF4-FFF2-40B4-BE49-F238E27FC236}">
                <a16:creationId xmlns:a16="http://schemas.microsoft.com/office/drawing/2014/main" id="{7AE499FB-81C4-4949-98FA-FC739738E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49" y="1595061"/>
            <a:ext cx="8292866" cy="52772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33F804-D80C-4D0D-92F2-BCE83DDDC04C}"/>
              </a:ext>
            </a:extLst>
          </p:cNvPr>
          <p:cNvSpPr txBox="1"/>
          <p:nvPr/>
        </p:nvSpPr>
        <p:spPr>
          <a:xfrm>
            <a:off x="139567" y="6379080"/>
            <a:ext cx="2902017" cy="369332"/>
          </a:xfrm>
          <a:prstGeom prst="rect">
            <a:avLst/>
          </a:prstGeom>
          <a:noFill/>
        </p:spPr>
        <p:txBody>
          <a:bodyPr wrap="square" rtlCol="0">
            <a:spAutoFit/>
          </a:bodyPr>
          <a:lstStyle/>
          <a:p>
            <a:r>
              <a:rPr lang="en-US" dirty="0"/>
              <a:t>Caron et al (2016)</a:t>
            </a:r>
          </a:p>
        </p:txBody>
      </p:sp>
      <p:sp>
        <p:nvSpPr>
          <p:cNvPr id="4" name="Title 1">
            <a:extLst>
              <a:ext uri="{FF2B5EF4-FFF2-40B4-BE49-F238E27FC236}">
                <a16:creationId xmlns:a16="http://schemas.microsoft.com/office/drawing/2014/main" id="{896E9282-BF7A-465B-A24C-9019B7C1E607}"/>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Phytoplankton- Dinoflagellates ?</a:t>
            </a:r>
          </a:p>
        </p:txBody>
      </p:sp>
      <p:pic>
        <p:nvPicPr>
          <p:cNvPr id="17412" name="Picture 4" descr="Image result for photosynthetic dinoflagellates">
            <a:extLst>
              <a:ext uri="{FF2B5EF4-FFF2-40B4-BE49-F238E27FC236}">
                <a16:creationId xmlns:a16="http://schemas.microsoft.com/office/drawing/2014/main" id="{D9FE7E2B-B595-4FA9-BAF0-B7AB135EE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529" y="1690689"/>
            <a:ext cx="76200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5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ixotrophy">
            <a:extLst>
              <a:ext uri="{FF2B5EF4-FFF2-40B4-BE49-F238E27FC236}">
                <a16:creationId xmlns:a16="http://schemas.microsoft.com/office/drawing/2014/main" id="{40EFED4D-2F04-4D10-8FD4-CADFD0B50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265"/>
          <a:stretch/>
        </p:blipFill>
        <p:spPr bwMode="auto">
          <a:xfrm>
            <a:off x="510331" y="3671055"/>
            <a:ext cx="8314616" cy="28218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a:extLst>
              <a:ext uri="{FF2B5EF4-FFF2-40B4-BE49-F238E27FC236}">
                <a16:creationId xmlns:a16="http://schemas.microsoft.com/office/drawing/2014/main" id="{478AC538-531A-417D-9BB8-F96C0A046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104" y="1286710"/>
            <a:ext cx="2624187" cy="21422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Karlodinium feeding">
            <a:extLst>
              <a:ext uri="{FF2B5EF4-FFF2-40B4-BE49-F238E27FC236}">
                <a16:creationId xmlns:a16="http://schemas.microsoft.com/office/drawing/2014/main" id="{A607E018-C814-463C-812A-E776BDC523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5" t="7951" r="8484" b="50543"/>
          <a:stretch/>
        </p:blipFill>
        <p:spPr bwMode="auto">
          <a:xfrm>
            <a:off x="688206" y="1724552"/>
            <a:ext cx="4778943" cy="177904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1D7A593-7A01-45A6-BF23-6809C30FCA4B}"/>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Phytoplankton-Mixotrophic Dinoflagellates</a:t>
            </a:r>
          </a:p>
        </p:txBody>
      </p:sp>
      <p:sp>
        <p:nvSpPr>
          <p:cNvPr id="2" name="TextBox 1">
            <a:extLst>
              <a:ext uri="{FF2B5EF4-FFF2-40B4-BE49-F238E27FC236}">
                <a16:creationId xmlns:a16="http://schemas.microsoft.com/office/drawing/2014/main" id="{C6612DD1-7377-40E7-8321-8E8E1F4724A0}"/>
              </a:ext>
            </a:extLst>
          </p:cNvPr>
          <p:cNvSpPr txBox="1"/>
          <p:nvPr/>
        </p:nvSpPr>
        <p:spPr>
          <a:xfrm>
            <a:off x="5616265" y="6475664"/>
            <a:ext cx="2570319" cy="369332"/>
          </a:xfrm>
          <a:prstGeom prst="rect">
            <a:avLst/>
          </a:prstGeom>
          <a:noFill/>
        </p:spPr>
        <p:txBody>
          <a:bodyPr wrap="none" rtlCol="0">
            <a:spAutoFit/>
          </a:bodyPr>
          <a:lstStyle/>
          <a:p>
            <a:r>
              <a:rPr lang="en-US" dirty="0"/>
              <a:t>Ward and Follows (2016)</a:t>
            </a:r>
          </a:p>
        </p:txBody>
      </p:sp>
      <p:sp>
        <p:nvSpPr>
          <p:cNvPr id="7" name="TextBox 6">
            <a:extLst>
              <a:ext uri="{FF2B5EF4-FFF2-40B4-BE49-F238E27FC236}">
                <a16:creationId xmlns:a16="http://schemas.microsoft.com/office/drawing/2014/main" id="{24754B5F-97FB-4626-8489-AB375340B180}"/>
              </a:ext>
            </a:extLst>
          </p:cNvPr>
          <p:cNvSpPr txBox="1"/>
          <p:nvPr/>
        </p:nvSpPr>
        <p:spPr>
          <a:xfrm>
            <a:off x="707017" y="3398962"/>
            <a:ext cx="1850635" cy="276999"/>
          </a:xfrm>
          <a:prstGeom prst="rect">
            <a:avLst/>
          </a:prstGeom>
          <a:noFill/>
        </p:spPr>
        <p:txBody>
          <a:bodyPr wrap="none" rtlCol="0">
            <a:spAutoFit/>
          </a:bodyPr>
          <a:lstStyle/>
          <a:p>
            <a:r>
              <a:rPr lang="en-US" sz="1200" dirty="0"/>
              <a:t>Photo credit: Albert </a:t>
            </a:r>
            <a:r>
              <a:rPr lang="en-US" sz="1200" dirty="0" err="1"/>
              <a:t>Calbet</a:t>
            </a:r>
            <a:endParaRPr lang="en-US" sz="1200" dirty="0"/>
          </a:p>
        </p:txBody>
      </p:sp>
    </p:spTree>
    <p:extLst>
      <p:ext uri="{BB962C8B-B14F-4D97-AF65-F5344CB8AC3E}">
        <p14:creationId xmlns:p14="http://schemas.microsoft.com/office/powerpoint/2010/main" val="139324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2383-21BA-4783-82C9-93D750005007}"/>
              </a:ext>
            </a:extLst>
          </p:cNvPr>
          <p:cNvSpPr>
            <a:spLocks noGrp="1"/>
          </p:cNvSpPr>
          <p:nvPr>
            <p:ph type="title"/>
          </p:nvPr>
        </p:nvSpPr>
        <p:spPr/>
        <p:txBody>
          <a:bodyPr/>
          <a:lstStyle/>
          <a:p>
            <a:r>
              <a:rPr lang="en-US" dirty="0"/>
              <a:t>Biogeochemistry</a:t>
            </a:r>
          </a:p>
        </p:txBody>
      </p:sp>
      <p:sp>
        <p:nvSpPr>
          <p:cNvPr id="3" name="Content Placeholder 2">
            <a:extLst>
              <a:ext uri="{FF2B5EF4-FFF2-40B4-BE49-F238E27FC236}">
                <a16:creationId xmlns:a16="http://schemas.microsoft.com/office/drawing/2014/main" id="{474843BB-3009-45FF-8484-2E40F84CF318}"/>
              </a:ext>
            </a:extLst>
          </p:cNvPr>
          <p:cNvSpPr>
            <a:spLocks noGrp="1"/>
          </p:cNvSpPr>
          <p:nvPr>
            <p:ph idx="1"/>
          </p:nvPr>
        </p:nvSpPr>
        <p:spPr/>
        <p:txBody>
          <a:bodyPr/>
          <a:lstStyle/>
          <a:p>
            <a:r>
              <a:rPr lang="en-US" dirty="0"/>
              <a:t>the scientific discipline that involves the study of the chemical, physical, geological, and biological processes and reactions that govern the composition of the natural environment.</a:t>
            </a:r>
          </a:p>
        </p:txBody>
      </p:sp>
      <p:grpSp>
        <p:nvGrpSpPr>
          <p:cNvPr id="5" name="Group 4">
            <a:extLst>
              <a:ext uri="{FF2B5EF4-FFF2-40B4-BE49-F238E27FC236}">
                <a16:creationId xmlns:a16="http://schemas.microsoft.com/office/drawing/2014/main" id="{2A8BB6D2-20FF-4E52-8959-2FCAD26C01CD}"/>
              </a:ext>
            </a:extLst>
          </p:cNvPr>
          <p:cNvGrpSpPr/>
          <p:nvPr/>
        </p:nvGrpSpPr>
        <p:grpSpPr>
          <a:xfrm>
            <a:off x="488481" y="3361623"/>
            <a:ext cx="8167037" cy="3347186"/>
            <a:chOff x="240632" y="3339356"/>
            <a:chExt cx="8450982" cy="3436830"/>
          </a:xfrm>
        </p:grpSpPr>
        <p:pic>
          <p:nvPicPr>
            <p:cNvPr id="5122" name="Picture 2" descr="Image result for periodic table">
              <a:extLst>
                <a:ext uri="{FF2B5EF4-FFF2-40B4-BE49-F238E27FC236}">
                  <a16:creationId xmlns:a16="http://schemas.microsoft.com/office/drawing/2014/main" id="{B7E7B046-ECFC-44F8-998E-334F35B93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 t="9426" r="1220" b="25458"/>
            <a:stretch/>
          </p:blipFill>
          <p:spPr bwMode="auto">
            <a:xfrm>
              <a:off x="240632" y="3474292"/>
              <a:ext cx="8450982" cy="330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74149B-E403-46B7-9E2E-547E3824EC12}"/>
                </a:ext>
              </a:extLst>
            </p:cNvPr>
            <p:cNvSpPr/>
            <p:nvPr/>
          </p:nvSpPr>
          <p:spPr>
            <a:xfrm>
              <a:off x="1222408" y="3474292"/>
              <a:ext cx="4591251" cy="1333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75DE05-AD1C-4BC9-B220-CD649095091B}"/>
                </a:ext>
              </a:extLst>
            </p:cNvPr>
            <p:cNvSpPr/>
            <p:nvPr/>
          </p:nvSpPr>
          <p:spPr>
            <a:xfrm>
              <a:off x="5563402" y="3339356"/>
              <a:ext cx="2007168" cy="551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ircle: Hollow 6">
            <a:extLst>
              <a:ext uri="{FF2B5EF4-FFF2-40B4-BE49-F238E27FC236}">
                <a16:creationId xmlns:a16="http://schemas.microsoft.com/office/drawing/2014/main" id="{1D64DA98-7777-4BC1-A849-4324FF6B9D0E}"/>
              </a:ext>
            </a:extLst>
          </p:cNvPr>
          <p:cNvSpPr/>
          <p:nvPr/>
        </p:nvSpPr>
        <p:spPr>
          <a:xfrm>
            <a:off x="6128351" y="3642786"/>
            <a:ext cx="1443789" cy="1405289"/>
          </a:xfrm>
          <a:prstGeom prst="donut">
            <a:avLst>
              <a:gd name="adj" fmla="val 50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ircle: Hollow 8">
            <a:extLst>
              <a:ext uri="{FF2B5EF4-FFF2-40B4-BE49-F238E27FC236}">
                <a16:creationId xmlns:a16="http://schemas.microsoft.com/office/drawing/2014/main" id="{7E3A6EB1-578E-41DC-8A64-E3B4FDD1FB0C}"/>
              </a:ext>
            </a:extLst>
          </p:cNvPr>
          <p:cNvSpPr/>
          <p:nvPr/>
        </p:nvSpPr>
        <p:spPr>
          <a:xfrm>
            <a:off x="3546910" y="4670471"/>
            <a:ext cx="731519" cy="755208"/>
          </a:xfrm>
          <a:prstGeom prst="donut">
            <a:avLst>
              <a:gd name="adj" fmla="val 101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54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93543" y="2361799"/>
            <a:ext cx="6858000" cy="1143000"/>
          </a:xfrm>
        </p:spPr>
        <p:txBody>
          <a:bodyPr>
            <a:normAutofit/>
          </a:bodyPr>
          <a:lstStyle/>
          <a:p>
            <a:r>
              <a:rPr lang="en-US" sz="4800" dirty="0"/>
              <a:t>Biological Carbon Pump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4341" y="-42352"/>
            <a:ext cx="8153400" cy="6900352"/>
          </a:xfrm>
        </p:spPr>
      </p:pic>
    </p:spTree>
    <p:extLst>
      <p:ext uri="{BB962C8B-B14F-4D97-AF65-F5344CB8AC3E}">
        <p14:creationId xmlns:p14="http://schemas.microsoft.com/office/powerpoint/2010/main" val="275181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Autofit/>
          </a:bodyPr>
          <a:lstStyle/>
          <a:p>
            <a:pPr algn="l"/>
            <a:r>
              <a:rPr lang="en-US" sz="3600" dirty="0"/>
              <a:t>Microzooplankton grazing: important loss term for primary productivity</a:t>
            </a:r>
          </a:p>
        </p:txBody>
      </p:sp>
      <p:pic>
        <p:nvPicPr>
          <p:cNvPr id="51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8587" r="16301"/>
          <a:stretch/>
        </p:blipFill>
        <p:spPr bwMode="auto">
          <a:xfrm>
            <a:off x="3421781" y="1559751"/>
            <a:ext cx="5471962" cy="4924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0" y="6392839"/>
            <a:ext cx="2288768" cy="369332"/>
          </a:xfrm>
          <a:prstGeom prst="rect">
            <a:avLst/>
          </a:prstGeom>
          <a:noFill/>
        </p:spPr>
        <p:txBody>
          <a:bodyPr wrap="none" rtlCol="0">
            <a:spAutoFit/>
          </a:bodyPr>
          <a:lstStyle/>
          <a:p>
            <a:r>
              <a:rPr lang="en-US" dirty="0" err="1"/>
              <a:t>Schmoker</a:t>
            </a:r>
            <a:r>
              <a:rPr lang="en-US" dirty="0"/>
              <a:t> </a:t>
            </a:r>
            <a:r>
              <a:rPr lang="en-US" i="1" dirty="0"/>
              <a:t>et al. </a:t>
            </a:r>
            <a:r>
              <a:rPr lang="en-US" dirty="0"/>
              <a:t>(2013)</a:t>
            </a:r>
          </a:p>
        </p:txBody>
      </p:sp>
      <p:pic>
        <p:nvPicPr>
          <p:cNvPr id="5" name="Picture 2" descr="Image result for microzooplankton">
            <a:extLst>
              <a:ext uri="{FF2B5EF4-FFF2-40B4-BE49-F238E27FC236}">
                <a16:creationId xmlns:a16="http://schemas.microsoft.com/office/drawing/2014/main" id="{DA227DAE-0699-4B1E-814E-625991234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 y="1522788"/>
            <a:ext cx="2812366" cy="2112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a:extLst>
              <a:ext uri="{FF2B5EF4-FFF2-40B4-BE49-F238E27FC236}">
                <a16:creationId xmlns:a16="http://schemas.microsoft.com/office/drawing/2014/main" id="{33F80BDE-1AF3-4270-9BE3-630121C36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675" y="4904445"/>
            <a:ext cx="1463455" cy="1680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microzooplankton">
            <a:extLst>
              <a:ext uri="{FF2B5EF4-FFF2-40B4-BE49-F238E27FC236}">
                <a16:creationId xmlns:a16="http://schemas.microsoft.com/office/drawing/2014/main" id="{09999A4D-FEA1-428B-B127-FBF4C9280F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18" t="20514" r="62708" b="45100"/>
          <a:stretch/>
        </p:blipFill>
        <p:spPr bwMode="auto">
          <a:xfrm>
            <a:off x="250257" y="3607815"/>
            <a:ext cx="1669418" cy="1578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microzooplankton">
            <a:extLst>
              <a:ext uri="{FF2B5EF4-FFF2-40B4-BE49-F238E27FC236}">
                <a16:creationId xmlns:a16="http://schemas.microsoft.com/office/drawing/2014/main" id="{AA15D6D5-9FCA-4A27-8221-9B248EDFA6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28" t="62760" r="48877" b="7134"/>
          <a:stretch/>
        </p:blipFill>
        <p:spPr bwMode="auto">
          <a:xfrm>
            <a:off x="1818300" y="3684636"/>
            <a:ext cx="1601402" cy="11703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microzooplankton">
            <a:extLst>
              <a:ext uri="{FF2B5EF4-FFF2-40B4-BE49-F238E27FC236}">
                <a16:creationId xmlns:a16="http://schemas.microsoft.com/office/drawing/2014/main" id="{B54EC2A9-365F-495F-9E4D-10E5B58F09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943" t="20747" r="16070" b="46267"/>
          <a:stretch/>
        </p:blipFill>
        <p:spPr bwMode="auto">
          <a:xfrm>
            <a:off x="220788" y="5075783"/>
            <a:ext cx="1698887" cy="15017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EA0DDD-C5B3-45C8-83A7-C538479DDB05}"/>
              </a:ext>
            </a:extLst>
          </p:cNvPr>
          <p:cNvSpPr txBox="1"/>
          <p:nvPr/>
        </p:nvSpPr>
        <p:spPr>
          <a:xfrm>
            <a:off x="457200" y="4734426"/>
            <a:ext cx="1046747" cy="369332"/>
          </a:xfrm>
          <a:prstGeom prst="rect">
            <a:avLst/>
          </a:prstGeom>
          <a:noFill/>
        </p:spPr>
        <p:txBody>
          <a:bodyPr wrap="square" rtlCol="0">
            <a:spAutoFit/>
          </a:bodyPr>
          <a:lstStyle/>
          <a:p>
            <a:r>
              <a:rPr lang="en-US" dirty="0" err="1"/>
              <a:t>Cilliates</a:t>
            </a:r>
            <a:endParaRPr lang="en-US" dirty="0"/>
          </a:p>
        </p:txBody>
      </p:sp>
      <p:sp>
        <p:nvSpPr>
          <p:cNvPr id="12" name="TextBox 11">
            <a:extLst>
              <a:ext uri="{FF2B5EF4-FFF2-40B4-BE49-F238E27FC236}">
                <a16:creationId xmlns:a16="http://schemas.microsoft.com/office/drawing/2014/main" id="{049007DF-442A-4747-9892-8C08CD00B266}"/>
              </a:ext>
            </a:extLst>
          </p:cNvPr>
          <p:cNvSpPr txBox="1"/>
          <p:nvPr/>
        </p:nvSpPr>
        <p:spPr>
          <a:xfrm>
            <a:off x="418386" y="6175022"/>
            <a:ext cx="1418360" cy="369332"/>
          </a:xfrm>
          <a:prstGeom prst="rect">
            <a:avLst/>
          </a:prstGeom>
          <a:noFill/>
        </p:spPr>
        <p:txBody>
          <a:bodyPr wrap="square" rtlCol="0">
            <a:spAutoFit/>
          </a:bodyPr>
          <a:lstStyle/>
          <a:p>
            <a:r>
              <a:rPr lang="en-US" dirty="0"/>
              <a:t>Radiolarians</a:t>
            </a:r>
          </a:p>
        </p:txBody>
      </p:sp>
      <p:sp>
        <p:nvSpPr>
          <p:cNvPr id="13" name="TextBox 12">
            <a:extLst>
              <a:ext uri="{FF2B5EF4-FFF2-40B4-BE49-F238E27FC236}">
                <a16:creationId xmlns:a16="http://schemas.microsoft.com/office/drawing/2014/main" id="{AA4B254C-5AD2-49FB-8AD3-40233CAECEBB}"/>
              </a:ext>
            </a:extLst>
          </p:cNvPr>
          <p:cNvSpPr txBox="1"/>
          <p:nvPr/>
        </p:nvSpPr>
        <p:spPr>
          <a:xfrm>
            <a:off x="2145244" y="4160664"/>
            <a:ext cx="1418360" cy="369332"/>
          </a:xfrm>
          <a:prstGeom prst="rect">
            <a:avLst/>
          </a:prstGeom>
          <a:noFill/>
        </p:spPr>
        <p:txBody>
          <a:bodyPr wrap="square" rtlCol="0">
            <a:spAutoFit/>
          </a:bodyPr>
          <a:lstStyle/>
          <a:p>
            <a:r>
              <a:rPr lang="en-US" dirty="0" err="1"/>
              <a:t>Forams</a:t>
            </a:r>
            <a:endParaRPr lang="en-US" dirty="0"/>
          </a:p>
        </p:txBody>
      </p:sp>
      <p:sp>
        <p:nvSpPr>
          <p:cNvPr id="14" name="TextBox 13">
            <a:extLst>
              <a:ext uri="{FF2B5EF4-FFF2-40B4-BE49-F238E27FC236}">
                <a16:creationId xmlns:a16="http://schemas.microsoft.com/office/drawing/2014/main" id="{0A74E9AC-D9A5-43B3-8EC1-D3CB4D27DF7A}"/>
              </a:ext>
            </a:extLst>
          </p:cNvPr>
          <p:cNvSpPr txBox="1"/>
          <p:nvPr/>
        </p:nvSpPr>
        <p:spPr>
          <a:xfrm>
            <a:off x="1877653" y="6118473"/>
            <a:ext cx="1653614" cy="369332"/>
          </a:xfrm>
          <a:prstGeom prst="rect">
            <a:avLst/>
          </a:prstGeom>
          <a:noFill/>
        </p:spPr>
        <p:txBody>
          <a:bodyPr wrap="square" rtlCol="0">
            <a:spAutoFit/>
          </a:bodyPr>
          <a:lstStyle/>
          <a:p>
            <a:r>
              <a:rPr lang="en-US" dirty="0">
                <a:solidFill>
                  <a:schemeClr val="bg1"/>
                </a:solidFill>
              </a:rPr>
              <a:t>Dinoflagellates</a:t>
            </a:r>
          </a:p>
        </p:txBody>
      </p:sp>
    </p:spTree>
    <p:extLst>
      <p:ext uri="{BB962C8B-B14F-4D97-AF65-F5344CB8AC3E}">
        <p14:creationId xmlns:p14="http://schemas.microsoft.com/office/powerpoint/2010/main" val="2317671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Autofit/>
          </a:bodyPr>
          <a:lstStyle/>
          <a:p>
            <a:pPr algn="l"/>
            <a:r>
              <a:rPr lang="en-US" sz="3600" dirty="0"/>
              <a:t>Microzooplankton grazing: important loss term for primary productivity</a:t>
            </a:r>
          </a:p>
        </p:txBody>
      </p:sp>
      <p:pic>
        <p:nvPicPr>
          <p:cNvPr id="51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8587" r="16301"/>
          <a:stretch/>
        </p:blipFill>
        <p:spPr bwMode="auto">
          <a:xfrm>
            <a:off x="3421781" y="1559751"/>
            <a:ext cx="5471962" cy="4924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0" y="6392839"/>
            <a:ext cx="2288768" cy="369332"/>
          </a:xfrm>
          <a:prstGeom prst="rect">
            <a:avLst/>
          </a:prstGeom>
          <a:noFill/>
        </p:spPr>
        <p:txBody>
          <a:bodyPr wrap="none" rtlCol="0">
            <a:spAutoFit/>
          </a:bodyPr>
          <a:lstStyle/>
          <a:p>
            <a:r>
              <a:rPr lang="en-US" dirty="0" err="1"/>
              <a:t>Schmoker</a:t>
            </a:r>
            <a:r>
              <a:rPr lang="en-US" dirty="0"/>
              <a:t> </a:t>
            </a:r>
            <a:r>
              <a:rPr lang="en-US" i="1" dirty="0"/>
              <a:t>et al. </a:t>
            </a:r>
            <a:r>
              <a:rPr lang="en-US" dirty="0"/>
              <a:t>(2013)</a:t>
            </a:r>
          </a:p>
        </p:txBody>
      </p:sp>
      <p:pic>
        <p:nvPicPr>
          <p:cNvPr id="5" name="Picture 2" descr="Image result for microzooplankton">
            <a:extLst>
              <a:ext uri="{FF2B5EF4-FFF2-40B4-BE49-F238E27FC236}">
                <a16:creationId xmlns:a16="http://schemas.microsoft.com/office/drawing/2014/main" id="{DA227DAE-0699-4B1E-814E-625991234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 y="1522788"/>
            <a:ext cx="2812366" cy="2112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opepods">
            <a:extLst>
              <a:ext uri="{FF2B5EF4-FFF2-40B4-BE49-F238E27FC236}">
                <a16:creationId xmlns:a16="http://schemas.microsoft.com/office/drawing/2014/main" id="{4A8FA0DB-56D3-4230-9593-6B12002ECB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23" r="10099"/>
          <a:stretch/>
        </p:blipFill>
        <p:spPr bwMode="auto">
          <a:xfrm>
            <a:off x="336885" y="3768257"/>
            <a:ext cx="1830171" cy="1835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plankton spongebob square pants">
            <a:extLst>
              <a:ext uri="{FF2B5EF4-FFF2-40B4-BE49-F238E27FC236}">
                <a16:creationId xmlns:a16="http://schemas.microsoft.com/office/drawing/2014/main" id="{9570A302-B057-4CF7-8293-B4D40B996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556" y="3813255"/>
            <a:ext cx="1305166" cy="174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607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742" t="2236" r="742" b="35682"/>
          <a:stretch/>
        </p:blipFill>
        <p:spPr>
          <a:xfrm>
            <a:off x="403059" y="443787"/>
            <a:ext cx="5604132" cy="2308859"/>
          </a:xfrm>
          <a:prstGeom prst="rect">
            <a:avLst/>
          </a:prstGeom>
        </p:spPr>
      </p:pic>
      <p:sp>
        <p:nvSpPr>
          <p:cNvPr id="12" name="TextBox 11"/>
          <p:cNvSpPr txBox="1"/>
          <p:nvPr/>
        </p:nvSpPr>
        <p:spPr>
          <a:xfrm>
            <a:off x="5017596" y="2572252"/>
            <a:ext cx="4059577" cy="1015663"/>
          </a:xfrm>
          <a:prstGeom prst="rect">
            <a:avLst/>
          </a:prstGeom>
          <a:noFill/>
        </p:spPr>
        <p:txBody>
          <a:bodyPr wrap="square" rtlCol="0">
            <a:spAutoFit/>
          </a:bodyPr>
          <a:lstStyle/>
          <a:p>
            <a:r>
              <a:rPr lang="en-US" sz="2400" dirty="0">
                <a:latin typeface="+mj-lt"/>
              </a:rPr>
              <a:t>Tara Oceans - 150 m traps</a:t>
            </a:r>
          </a:p>
          <a:p>
            <a:endParaRPr lang="en-US" dirty="0">
              <a:latin typeface="+mj-lt"/>
            </a:endParaRPr>
          </a:p>
          <a:p>
            <a:endParaRPr lang="en-US" dirty="0">
              <a:solidFill>
                <a:schemeClr val="bg1"/>
              </a:solidFill>
              <a:latin typeface="+mj-lt"/>
            </a:endParaRPr>
          </a:p>
        </p:txBody>
      </p:sp>
      <p:pic>
        <p:nvPicPr>
          <p:cNvPr id="6" name="Picture 5">
            <a:extLst>
              <a:ext uri="{FF2B5EF4-FFF2-40B4-BE49-F238E27FC236}">
                <a16:creationId xmlns:a16="http://schemas.microsoft.com/office/drawing/2014/main" id="{8FC5F068-2450-4B64-A18D-7ABAF91DA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33" y="3080084"/>
            <a:ext cx="8234963" cy="3720885"/>
          </a:xfrm>
          <a:prstGeom prst="rect">
            <a:avLst/>
          </a:prstGeom>
        </p:spPr>
      </p:pic>
    </p:spTree>
    <p:extLst>
      <p:ext uri="{BB962C8B-B14F-4D97-AF65-F5344CB8AC3E}">
        <p14:creationId xmlns:p14="http://schemas.microsoft.com/office/powerpoint/2010/main" val="2449418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E047-1E50-4F07-8971-AA1B359AF599}"/>
              </a:ext>
            </a:extLst>
          </p:cNvPr>
          <p:cNvSpPr>
            <a:spLocks noGrp="1"/>
          </p:cNvSpPr>
          <p:nvPr>
            <p:ph type="title"/>
          </p:nvPr>
        </p:nvSpPr>
        <p:spPr/>
        <p:txBody>
          <a:bodyPr>
            <a:normAutofit/>
          </a:bodyPr>
          <a:lstStyle/>
          <a:p>
            <a:r>
              <a:rPr lang="en-US" sz="4000" dirty="0"/>
              <a:t>Central Dogma of Molecular Biology</a:t>
            </a:r>
          </a:p>
        </p:txBody>
      </p:sp>
      <p:sp>
        <p:nvSpPr>
          <p:cNvPr id="3" name="Content Placeholder 2">
            <a:extLst>
              <a:ext uri="{FF2B5EF4-FFF2-40B4-BE49-F238E27FC236}">
                <a16:creationId xmlns:a16="http://schemas.microsoft.com/office/drawing/2014/main" id="{2DDF57AB-FD09-4C5A-8D84-DC8BD91A8F4E}"/>
              </a:ext>
            </a:extLst>
          </p:cNvPr>
          <p:cNvSpPr>
            <a:spLocks noGrp="1"/>
          </p:cNvSpPr>
          <p:nvPr>
            <p:ph idx="1"/>
          </p:nvPr>
        </p:nvSpPr>
        <p:spPr>
          <a:xfrm>
            <a:off x="5117682" y="2141536"/>
            <a:ext cx="3868153" cy="4351338"/>
          </a:xfrm>
        </p:spPr>
        <p:txBody>
          <a:bodyPr/>
          <a:lstStyle/>
          <a:p>
            <a:r>
              <a:rPr lang="en-US" dirty="0"/>
              <a:t>Meta-Genomics</a:t>
            </a:r>
          </a:p>
          <a:p>
            <a:endParaRPr lang="en-US" dirty="0"/>
          </a:p>
          <a:p>
            <a:endParaRPr lang="en-US" dirty="0"/>
          </a:p>
          <a:p>
            <a:r>
              <a:rPr lang="en-US" dirty="0"/>
              <a:t>Meta-Transcriptomics</a:t>
            </a:r>
          </a:p>
          <a:p>
            <a:endParaRPr lang="en-US" dirty="0"/>
          </a:p>
          <a:p>
            <a:endParaRPr lang="en-US" dirty="0"/>
          </a:p>
          <a:p>
            <a:r>
              <a:rPr lang="en-US" dirty="0"/>
              <a:t>Meta-Proteomics</a:t>
            </a:r>
          </a:p>
        </p:txBody>
      </p:sp>
      <p:pic>
        <p:nvPicPr>
          <p:cNvPr id="20484" name="Picture 4" descr="Image result for DNA RNA protein">
            <a:extLst>
              <a:ext uri="{FF2B5EF4-FFF2-40B4-BE49-F238E27FC236}">
                <a16:creationId xmlns:a16="http://schemas.microsoft.com/office/drawing/2014/main" id="{389E6FAE-B27A-4256-8D5F-FA9015D42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89" y="1605121"/>
            <a:ext cx="4702593" cy="472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396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ure16942-f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438"/>
          <a:stretch/>
        </p:blipFill>
        <p:spPr bwMode="auto">
          <a:xfrm>
            <a:off x="4914672" y="1426983"/>
            <a:ext cx="4170060" cy="51931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l="3510" t="14243" r="743" b="35682"/>
          <a:stretch/>
        </p:blipFill>
        <p:spPr>
          <a:xfrm>
            <a:off x="192503" y="384372"/>
            <a:ext cx="5365839" cy="1862309"/>
          </a:xfrm>
          <a:prstGeom prst="rect">
            <a:avLst/>
          </a:prstGeom>
        </p:spPr>
      </p:pic>
      <p:pic>
        <p:nvPicPr>
          <p:cNvPr id="2050" name="Picture 2" descr="Image result for guidi nature particle"/>
          <p:cNvPicPr>
            <a:picLocks noChangeAspect="1" noChangeArrowheads="1"/>
          </p:cNvPicPr>
          <p:nvPr/>
        </p:nvPicPr>
        <p:blipFill rotWithShape="1">
          <a:blip r:embed="rId5">
            <a:extLst>
              <a:ext uri="{28A0092B-C50C-407E-A947-70E740481C1C}">
                <a14:useLocalDpi xmlns:a14="http://schemas.microsoft.com/office/drawing/2010/main" val="0"/>
              </a:ext>
            </a:extLst>
          </a:blip>
          <a:srcRect t="-106" r="42351" b="69816"/>
          <a:stretch/>
        </p:blipFill>
        <p:spPr bwMode="auto">
          <a:xfrm>
            <a:off x="369285" y="4130403"/>
            <a:ext cx="4764443" cy="26012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3506" y="2560743"/>
            <a:ext cx="4059577" cy="1569660"/>
          </a:xfrm>
          <a:prstGeom prst="rect">
            <a:avLst/>
          </a:prstGeom>
          <a:noFill/>
        </p:spPr>
        <p:txBody>
          <a:bodyPr wrap="square" rtlCol="0">
            <a:spAutoFit/>
          </a:bodyPr>
          <a:lstStyle/>
          <a:p>
            <a:r>
              <a:rPr lang="en-US" sz="2400" i="1" dirty="0">
                <a:latin typeface="+mj-lt"/>
              </a:rPr>
              <a:t>Tara</a:t>
            </a:r>
            <a:r>
              <a:rPr lang="en-US" sz="2400" dirty="0">
                <a:latin typeface="+mj-lt"/>
              </a:rPr>
              <a:t> Oceans - 150 m traps</a:t>
            </a:r>
          </a:p>
          <a:p>
            <a:r>
              <a:rPr lang="en-US" dirty="0">
                <a:latin typeface="+mj-lt"/>
              </a:rPr>
              <a:t>Taxa correlated with carbon export:</a:t>
            </a:r>
          </a:p>
          <a:p>
            <a:r>
              <a:rPr lang="en-US" dirty="0" err="1">
                <a:latin typeface="+mj-lt"/>
              </a:rPr>
              <a:t>Dinophyceae</a:t>
            </a:r>
            <a:endParaRPr lang="en-US" dirty="0">
              <a:latin typeface="+mj-lt"/>
            </a:endParaRPr>
          </a:p>
          <a:p>
            <a:r>
              <a:rPr lang="en-US" dirty="0" err="1">
                <a:latin typeface="+mj-lt"/>
              </a:rPr>
              <a:t>Ciliophora</a:t>
            </a:r>
            <a:endParaRPr lang="en-US" dirty="0">
              <a:latin typeface="+mj-lt"/>
            </a:endParaRPr>
          </a:p>
          <a:p>
            <a:endParaRPr lang="en-US" dirty="0">
              <a:solidFill>
                <a:schemeClr val="bg1"/>
              </a:solidFill>
              <a:latin typeface="+mj-lt"/>
            </a:endParaRPr>
          </a:p>
        </p:txBody>
      </p:sp>
    </p:spTree>
    <p:extLst>
      <p:ext uri="{BB962C8B-B14F-4D97-AF65-F5344CB8AC3E}">
        <p14:creationId xmlns:p14="http://schemas.microsoft.com/office/powerpoint/2010/main" val="419423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Image result for RNA D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767" t="1607" b="4858"/>
          <a:stretch/>
        </p:blipFill>
        <p:spPr bwMode="auto">
          <a:xfrm>
            <a:off x="7280266" y="4953002"/>
            <a:ext cx="1249087" cy="17229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358" y="72879"/>
            <a:ext cx="9167447" cy="1143000"/>
          </a:xfrm>
        </p:spPr>
        <p:txBody>
          <a:bodyPr>
            <a:normAutofit fontScale="90000"/>
          </a:bodyPr>
          <a:lstStyle/>
          <a:p>
            <a:pPr algn="l"/>
            <a:r>
              <a:rPr lang="en-US" dirty="0">
                <a:latin typeface="Calibri Light" panose="020F0302020204030204" pitchFamily="34" charset="0"/>
                <a:cs typeface="Calibri Light" panose="020F0302020204030204" pitchFamily="34" charset="0"/>
              </a:rPr>
              <a:t>Meta-</a:t>
            </a:r>
            <a:r>
              <a:rPr lang="en-US" dirty="0" err="1">
                <a:latin typeface="Calibri Light" panose="020F0302020204030204" pitchFamily="34" charset="0"/>
                <a:cs typeface="Calibri Light" panose="020F0302020204030204" pitchFamily="34" charset="0"/>
              </a:rPr>
              <a:t>omic</a:t>
            </a:r>
            <a:r>
              <a:rPr lang="en-US" dirty="0">
                <a:latin typeface="Calibri Light" panose="020F0302020204030204" pitchFamily="34" charset="0"/>
                <a:cs typeface="Calibri Light" panose="020F0302020204030204" pitchFamily="34" charset="0"/>
              </a:rPr>
              <a:t> Time Series of Deep Sea </a:t>
            </a:r>
            <a:br>
              <a:rPr lang="en-US" sz="36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Particle Associated Communities</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362"/>
          <a:stretch/>
        </p:blipFill>
        <p:spPr bwMode="auto">
          <a:xfrm>
            <a:off x="5605929" y="1157217"/>
            <a:ext cx="1315453" cy="255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752042" y="2559544"/>
            <a:ext cx="1023229" cy="369332"/>
          </a:xfrm>
          <a:prstGeom prst="rect">
            <a:avLst/>
          </a:prstGeom>
          <a:noFill/>
        </p:spPr>
        <p:txBody>
          <a:bodyPr wrap="none" rtlCol="0">
            <a:spAutoFit/>
          </a:bodyPr>
          <a:lstStyle/>
          <a:p>
            <a:r>
              <a:rPr lang="en-US" dirty="0" err="1">
                <a:solidFill>
                  <a:schemeClr val="bg1"/>
                </a:solidFill>
              </a:rPr>
              <a:t>RNAlater</a:t>
            </a:r>
            <a:endParaRPr lang="en-US" dirty="0">
              <a:solidFill>
                <a:schemeClr val="bg1"/>
              </a:solidFill>
            </a:endParaRPr>
          </a:p>
        </p:txBody>
      </p:sp>
      <p:pic>
        <p:nvPicPr>
          <p:cNvPr id="2050" name="Picture 2" descr="Image result for particle trap oce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3929"/>
            <a:ext cx="5029200" cy="5704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572"/>
          <a:stretch/>
        </p:blipFill>
        <p:spPr bwMode="auto">
          <a:xfrm>
            <a:off x="5198715" y="3740496"/>
            <a:ext cx="3600095" cy="8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362"/>
          <a:stretch/>
        </p:blipFill>
        <p:spPr bwMode="auto">
          <a:xfrm>
            <a:off x="7046697" y="1137970"/>
            <a:ext cx="1315453" cy="255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187972" y="2539836"/>
            <a:ext cx="1087157" cy="369332"/>
          </a:xfrm>
          <a:prstGeom prst="rect">
            <a:avLst/>
          </a:prstGeom>
          <a:noFill/>
        </p:spPr>
        <p:txBody>
          <a:bodyPr wrap="none" rtlCol="0">
            <a:spAutoFit/>
          </a:bodyPr>
          <a:lstStyle/>
          <a:p>
            <a:r>
              <a:rPr lang="en-US" dirty="0">
                <a:solidFill>
                  <a:schemeClr val="bg1"/>
                </a:solidFill>
              </a:rPr>
              <a:t>Geochem</a:t>
            </a:r>
          </a:p>
        </p:txBody>
      </p:sp>
      <p:sp>
        <p:nvSpPr>
          <p:cNvPr id="4" name="TextBox 3"/>
          <p:cNvSpPr txBox="1"/>
          <p:nvPr/>
        </p:nvSpPr>
        <p:spPr>
          <a:xfrm>
            <a:off x="0" y="1137969"/>
            <a:ext cx="5029200" cy="369332"/>
          </a:xfrm>
          <a:prstGeom prst="rect">
            <a:avLst/>
          </a:prstGeom>
          <a:noFill/>
        </p:spPr>
        <p:txBody>
          <a:bodyPr wrap="square" rtlCol="0">
            <a:spAutoFit/>
          </a:bodyPr>
          <a:lstStyle/>
          <a:p>
            <a:r>
              <a:rPr lang="en-US" dirty="0">
                <a:solidFill>
                  <a:schemeClr val="bg1"/>
                </a:solidFill>
                <a:latin typeface="+mj-lt"/>
              </a:rPr>
              <a:t>9-month deployment March to Nov. 2014- 2016</a:t>
            </a:r>
          </a:p>
        </p:txBody>
      </p:sp>
      <p:sp>
        <p:nvSpPr>
          <p:cNvPr id="3" name="TextBox 2"/>
          <p:cNvSpPr txBox="1"/>
          <p:nvPr/>
        </p:nvSpPr>
        <p:spPr>
          <a:xfrm>
            <a:off x="7414189" y="5445153"/>
            <a:ext cx="601447" cy="369332"/>
          </a:xfrm>
          <a:prstGeom prst="rect">
            <a:avLst/>
          </a:prstGeom>
          <a:solidFill>
            <a:schemeClr val="bg1">
              <a:lumMod val="95000"/>
            </a:schemeClr>
          </a:solidFill>
          <a:ln>
            <a:solidFill>
              <a:schemeClr val="bg2"/>
            </a:solidFill>
          </a:ln>
        </p:spPr>
        <p:txBody>
          <a:bodyPr wrap="none" rtlCol="0">
            <a:spAutoFit/>
          </a:bodyPr>
          <a:lstStyle/>
          <a:p>
            <a:r>
              <a:rPr lang="en-US" dirty="0">
                <a:latin typeface="+mj-lt"/>
              </a:rPr>
              <a:t>DNA</a:t>
            </a:r>
          </a:p>
        </p:txBody>
      </p:sp>
      <p:grpSp>
        <p:nvGrpSpPr>
          <p:cNvPr id="20" name="Group 19"/>
          <p:cNvGrpSpPr/>
          <p:nvPr/>
        </p:nvGrpSpPr>
        <p:grpSpPr>
          <a:xfrm>
            <a:off x="5199528" y="4665959"/>
            <a:ext cx="2052550" cy="2010015"/>
            <a:chOff x="5199527" y="4665958"/>
            <a:chExt cx="2052550" cy="2010014"/>
          </a:xfrm>
        </p:grpSpPr>
        <p:pic>
          <p:nvPicPr>
            <p:cNvPr id="11" name="Picture 4" descr="Image result for RNA D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7" r="52579" b="4858"/>
            <a:stretch/>
          </p:blipFill>
          <p:spPr bwMode="auto">
            <a:xfrm>
              <a:off x="5613403" y="4953001"/>
              <a:ext cx="1092197" cy="17229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91232" y="5445154"/>
              <a:ext cx="614368" cy="369332"/>
            </a:xfrm>
            <a:prstGeom prst="rect">
              <a:avLst/>
            </a:prstGeom>
            <a:solidFill>
              <a:schemeClr val="tx1">
                <a:lumMod val="65000"/>
                <a:lumOff val="35000"/>
              </a:schemeClr>
            </a:solidFill>
          </p:spPr>
          <p:txBody>
            <a:bodyPr wrap="square" rtlCol="0">
              <a:spAutoFit/>
            </a:bodyPr>
            <a:lstStyle/>
            <a:p>
              <a:r>
                <a:rPr lang="en-US" dirty="0">
                  <a:solidFill>
                    <a:schemeClr val="bg1">
                      <a:lumMod val="95000"/>
                    </a:schemeClr>
                  </a:solidFill>
                  <a:latin typeface="+mj-lt"/>
                </a:rPr>
                <a:t>RNA</a:t>
              </a:r>
            </a:p>
          </p:txBody>
        </p:sp>
        <p:sp>
          <p:nvSpPr>
            <p:cNvPr id="5" name="TextBox 4"/>
            <p:cNvSpPr txBox="1"/>
            <p:nvPr/>
          </p:nvSpPr>
          <p:spPr>
            <a:xfrm>
              <a:off x="5199527" y="4665958"/>
              <a:ext cx="2052550" cy="369332"/>
            </a:xfrm>
            <a:prstGeom prst="rect">
              <a:avLst/>
            </a:prstGeom>
            <a:solidFill>
              <a:schemeClr val="tx1">
                <a:lumMod val="65000"/>
                <a:lumOff val="35000"/>
              </a:schemeClr>
            </a:solidFill>
          </p:spPr>
          <p:txBody>
            <a:bodyPr wrap="none" rtlCol="0">
              <a:spAutoFit/>
            </a:bodyPr>
            <a:lstStyle/>
            <a:p>
              <a:r>
                <a:rPr lang="en-US" dirty="0">
                  <a:solidFill>
                    <a:schemeClr val="bg1">
                      <a:lumMod val="95000"/>
                    </a:schemeClr>
                  </a:solidFill>
                  <a:latin typeface="+mj-lt"/>
                </a:rPr>
                <a:t>Meta-transcriptome</a:t>
              </a:r>
            </a:p>
          </p:txBody>
        </p:sp>
      </p:grpSp>
      <p:sp>
        <p:nvSpPr>
          <p:cNvPr id="16" name="TextBox 15"/>
          <p:cNvSpPr txBox="1"/>
          <p:nvPr/>
        </p:nvSpPr>
        <p:spPr>
          <a:xfrm>
            <a:off x="7237917" y="4665957"/>
            <a:ext cx="1517210" cy="369332"/>
          </a:xfrm>
          <a:prstGeom prst="rect">
            <a:avLst/>
          </a:prstGeom>
          <a:solidFill>
            <a:schemeClr val="bg2"/>
          </a:solidFill>
        </p:spPr>
        <p:txBody>
          <a:bodyPr wrap="none" rtlCol="0">
            <a:spAutoFit/>
          </a:bodyPr>
          <a:lstStyle/>
          <a:p>
            <a:r>
              <a:rPr lang="en-US" dirty="0"/>
              <a:t>Meta-genome</a:t>
            </a:r>
          </a:p>
        </p:txBody>
      </p:sp>
      <p:pic>
        <p:nvPicPr>
          <p:cNvPr id="1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24" b="74207"/>
          <a:stretch/>
        </p:blipFill>
        <p:spPr bwMode="auto">
          <a:xfrm>
            <a:off x="7060883" y="3210860"/>
            <a:ext cx="1326840" cy="4356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204138" y="4334405"/>
            <a:ext cx="578723" cy="276999"/>
          </a:xfrm>
          <a:prstGeom prst="rect">
            <a:avLst/>
          </a:prstGeom>
          <a:solidFill>
            <a:srgbClr val="FFFF00"/>
          </a:solidFill>
          <a:ln>
            <a:solidFill>
              <a:srgbClr val="FFFF00"/>
            </a:solidFill>
          </a:ln>
        </p:spPr>
        <p:txBody>
          <a:bodyPr wrap="square" rtlCol="0">
            <a:spAutoFit/>
          </a:bodyPr>
          <a:lstStyle/>
          <a:p>
            <a:r>
              <a:rPr lang="en-US" sz="1200" dirty="0"/>
              <a:t>2015</a:t>
            </a:r>
          </a:p>
        </p:txBody>
      </p:sp>
      <p:sp>
        <p:nvSpPr>
          <p:cNvPr id="18" name="TextBox 17"/>
          <p:cNvSpPr txBox="1"/>
          <p:nvPr/>
        </p:nvSpPr>
        <p:spPr>
          <a:xfrm>
            <a:off x="5192152" y="6581005"/>
            <a:ext cx="619048" cy="276999"/>
          </a:xfrm>
          <a:prstGeom prst="rect">
            <a:avLst/>
          </a:prstGeom>
          <a:solidFill>
            <a:srgbClr val="FFFF00"/>
          </a:solidFill>
          <a:ln>
            <a:solidFill>
              <a:srgbClr val="FFFF00"/>
            </a:solidFill>
          </a:ln>
        </p:spPr>
        <p:txBody>
          <a:bodyPr wrap="square" rtlCol="0">
            <a:spAutoFit/>
          </a:bodyPr>
          <a:lstStyle/>
          <a:p>
            <a:r>
              <a:rPr lang="en-US" sz="1200" dirty="0"/>
              <a:t>2014</a:t>
            </a:r>
          </a:p>
        </p:txBody>
      </p:sp>
      <p:sp>
        <p:nvSpPr>
          <p:cNvPr id="19" name="TextBox 18"/>
          <p:cNvSpPr txBox="1"/>
          <p:nvPr/>
        </p:nvSpPr>
        <p:spPr>
          <a:xfrm>
            <a:off x="2378292" y="6011321"/>
            <a:ext cx="498475" cy="276999"/>
          </a:xfrm>
          <a:prstGeom prst="rect">
            <a:avLst/>
          </a:prstGeom>
          <a:solidFill>
            <a:srgbClr val="FFFF00"/>
          </a:solidFill>
          <a:ln>
            <a:solidFill>
              <a:srgbClr val="FFFF00"/>
            </a:solidFill>
          </a:ln>
        </p:spPr>
        <p:txBody>
          <a:bodyPr wrap="square" rtlCol="0">
            <a:spAutoFit/>
          </a:bodyPr>
          <a:lstStyle/>
          <a:p>
            <a:r>
              <a:rPr lang="en-US" sz="1200" dirty="0"/>
              <a:t>2016</a:t>
            </a:r>
          </a:p>
        </p:txBody>
      </p:sp>
      <p:sp>
        <p:nvSpPr>
          <p:cNvPr id="7" name="Donut 6"/>
          <p:cNvSpPr/>
          <p:nvPr/>
        </p:nvSpPr>
        <p:spPr>
          <a:xfrm>
            <a:off x="1720643" y="4558082"/>
            <a:ext cx="1912888" cy="2299921"/>
          </a:xfrm>
          <a:prstGeom prst="donut">
            <a:avLst>
              <a:gd name="adj" fmla="val 487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6270" y="6581004"/>
            <a:ext cx="1136914" cy="276999"/>
          </a:xfrm>
          <a:prstGeom prst="rect">
            <a:avLst/>
          </a:prstGeom>
          <a:noFill/>
        </p:spPr>
        <p:txBody>
          <a:bodyPr wrap="none" rtlCol="0">
            <a:spAutoFit/>
          </a:bodyPr>
          <a:lstStyle/>
          <a:p>
            <a:r>
              <a:rPr lang="en-US" sz="1200" dirty="0">
                <a:solidFill>
                  <a:schemeClr val="bg1"/>
                </a:solidFill>
              </a:rPr>
              <a:t>WHOI Graphics</a:t>
            </a:r>
          </a:p>
        </p:txBody>
      </p:sp>
    </p:spTree>
    <p:extLst>
      <p:ext uri="{BB962C8B-B14F-4D97-AF65-F5344CB8AC3E}">
        <p14:creationId xmlns:p14="http://schemas.microsoft.com/office/powerpoint/2010/main" val="12984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6" grpId="0" animBg="1"/>
      <p:bldP spid="18" grpId="0" animBg="1"/>
      <p:bldP spid="19"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11" y="242428"/>
            <a:ext cx="8009775" cy="1325563"/>
          </a:xfrm>
        </p:spPr>
        <p:txBody>
          <a:bodyPr>
            <a:normAutofit/>
          </a:bodyPr>
          <a:lstStyle/>
          <a:p>
            <a:r>
              <a:rPr lang="en-US" dirty="0"/>
              <a:t>What is the biological source of particle flux at depth?</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947" y="1741049"/>
            <a:ext cx="7279552" cy="4416341"/>
          </a:xfrm>
        </p:spPr>
      </p:pic>
      <p:sp>
        <p:nvSpPr>
          <p:cNvPr id="7" name="Left Brace 6"/>
          <p:cNvSpPr/>
          <p:nvPr/>
        </p:nvSpPr>
        <p:spPr>
          <a:xfrm rot="10800000">
            <a:off x="7766717" y="5285564"/>
            <a:ext cx="258420" cy="464457"/>
          </a:xfrm>
          <a:prstGeom prst="leftBrace">
            <a:avLst/>
          </a:prstGeom>
          <a:ln/>
        </p:spPr>
        <p:style>
          <a:lnRef idx="3">
            <a:schemeClr val="accent6"/>
          </a:lnRef>
          <a:fillRef idx="0">
            <a:schemeClr val="accent6"/>
          </a:fillRef>
          <a:effectRef idx="2">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8103782" y="5372138"/>
            <a:ext cx="1094146" cy="276999"/>
          </a:xfrm>
          <a:prstGeom prst="rect">
            <a:avLst/>
          </a:prstGeom>
          <a:noFill/>
        </p:spPr>
        <p:txBody>
          <a:bodyPr wrap="none" rtlCol="0">
            <a:spAutoFit/>
          </a:bodyPr>
          <a:lstStyle/>
          <a:p>
            <a:r>
              <a:rPr lang="en-US" sz="1200" dirty="0">
                <a:solidFill>
                  <a:srgbClr val="00B050"/>
                </a:solidFill>
              </a:rPr>
              <a:t>Phytoplankton</a:t>
            </a:r>
          </a:p>
        </p:txBody>
      </p:sp>
      <p:sp>
        <p:nvSpPr>
          <p:cNvPr id="9" name="Left Brace 8"/>
          <p:cNvSpPr/>
          <p:nvPr/>
        </p:nvSpPr>
        <p:spPr>
          <a:xfrm rot="10800000">
            <a:off x="7435450" y="4490764"/>
            <a:ext cx="446204" cy="718932"/>
          </a:xfrm>
          <a:prstGeom prst="leftBrace">
            <a:avLst/>
          </a:prstGeom>
          <a:noFill/>
          <a:ln>
            <a:solidFill>
              <a:srgbClr val="7030A0"/>
            </a:solidFill>
          </a:ln>
        </p:spPr>
        <p:style>
          <a:lnRef idx="3">
            <a:schemeClr val="accent5"/>
          </a:lnRef>
          <a:fillRef idx="0">
            <a:schemeClr val="accent5"/>
          </a:fillRef>
          <a:effectRef idx="2">
            <a:schemeClr val="accent5"/>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Box 16"/>
          <p:cNvSpPr txBox="1"/>
          <p:nvPr/>
        </p:nvSpPr>
        <p:spPr>
          <a:xfrm>
            <a:off x="7902709" y="4657354"/>
            <a:ext cx="1319015" cy="461665"/>
          </a:xfrm>
          <a:prstGeom prst="rect">
            <a:avLst/>
          </a:prstGeom>
          <a:noFill/>
        </p:spPr>
        <p:txBody>
          <a:bodyPr wrap="none" rtlCol="0">
            <a:spAutoFit/>
          </a:bodyPr>
          <a:lstStyle/>
          <a:p>
            <a:r>
              <a:rPr lang="en-US" sz="1200" dirty="0" err="1">
                <a:solidFill>
                  <a:srgbClr val="7030A0"/>
                </a:solidFill>
              </a:rPr>
              <a:t>Microzooplankton</a:t>
            </a:r>
            <a:endParaRPr lang="en-US" sz="1200" dirty="0">
              <a:solidFill>
                <a:srgbClr val="7030A0"/>
              </a:solidFill>
            </a:endParaRPr>
          </a:p>
          <a:p>
            <a:r>
              <a:rPr lang="en-US" sz="1200" dirty="0">
                <a:solidFill>
                  <a:srgbClr val="7030A0"/>
                </a:solidFill>
              </a:rPr>
              <a:t>grazers</a:t>
            </a:r>
          </a:p>
        </p:txBody>
      </p:sp>
      <p:grpSp>
        <p:nvGrpSpPr>
          <p:cNvPr id="18" name="Group 17"/>
          <p:cNvGrpSpPr/>
          <p:nvPr/>
        </p:nvGrpSpPr>
        <p:grpSpPr>
          <a:xfrm>
            <a:off x="7626790" y="0"/>
            <a:ext cx="1517210" cy="2010013"/>
            <a:chOff x="7626790" y="0"/>
            <a:chExt cx="1517209" cy="2010013"/>
          </a:xfrm>
        </p:grpSpPr>
        <p:pic>
          <p:nvPicPr>
            <p:cNvPr id="19" name="Picture 4" descr="Image result for RNA D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767" t="1607" b="4858"/>
            <a:stretch/>
          </p:blipFill>
          <p:spPr bwMode="auto">
            <a:xfrm>
              <a:off x="7669137" y="287042"/>
              <a:ext cx="1249086" cy="17229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803059" y="779196"/>
              <a:ext cx="601447" cy="369332"/>
            </a:xfrm>
            <a:prstGeom prst="rect">
              <a:avLst/>
            </a:prstGeom>
            <a:solidFill>
              <a:schemeClr val="bg1">
                <a:lumMod val="95000"/>
              </a:schemeClr>
            </a:solidFill>
            <a:ln>
              <a:solidFill>
                <a:schemeClr val="bg2"/>
              </a:solidFill>
            </a:ln>
          </p:spPr>
          <p:txBody>
            <a:bodyPr wrap="none" rtlCol="0">
              <a:spAutoFit/>
            </a:bodyPr>
            <a:lstStyle/>
            <a:p>
              <a:r>
                <a:rPr lang="en-US" dirty="0">
                  <a:latin typeface="+mj-lt"/>
                </a:rPr>
                <a:t>DNA</a:t>
              </a:r>
            </a:p>
          </p:txBody>
        </p:sp>
        <p:sp>
          <p:nvSpPr>
            <p:cNvPr id="21" name="TextBox 20"/>
            <p:cNvSpPr txBox="1"/>
            <p:nvPr/>
          </p:nvSpPr>
          <p:spPr>
            <a:xfrm>
              <a:off x="7626790" y="0"/>
              <a:ext cx="1517209" cy="369332"/>
            </a:xfrm>
            <a:prstGeom prst="rect">
              <a:avLst/>
            </a:prstGeom>
            <a:solidFill>
              <a:schemeClr val="bg2"/>
            </a:solidFill>
          </p:spPr>
          <p:txBody>
            <a:bodyPr wrap="none" rtlCol="0">
              <a:spAutoFit/>
            </a:bodyPr>
            <a:lstStyle/>
            <a:p>
              <a:r>
                <a:rPr lang="en-US" dirty="0"/>
                <a:t>Meta-genome</a:t>
              </a:r>
            </a:p>
          </p:txBody>
        </p:sp>
      </p:grpSp>
      <p:sp>
        <p:nvSpPr>
          <p:cNvPr id="23" name="TextBox 22">
            <a:extLst>
              <a:ext uri="{FF2B5EF4-FFF2-40B4-BE49-F238E27FC236}">
                <a16:creationId xmlns:a16="http://schemas.microsoft.com/office/drawing/2014/main" id="{8BD2BD35-6BC2-419C-80C1-E3B25E51C03E}"/>
              </a:ext>
            </a:extLst>
          </p:cNvPr>
          <p:cNvSpPr txBox="1"/>
          <p:nvPr/>
        </p:nvSpPr>
        <p:spPr>
          <a:xfrm>
            <a:off x="6460957" y="6238373"/>
            <a:ext cx="2731169" cy="369332"/>
          </a:xfrm>
          <a:prstGeom prst="rect">
            <a:avLst/>
          </a:prstGeom>
          <a:noFill/>
        </p:spPr>
        <p:txBody>
          <a:bodyPr wrap="square" rtlCol="0">
            <a:spAutoFit/>
          </a:bodyPr>
          <a:lstStyle/>
          <a:p>
            <a:r>
              <a:rPr lang="en-US" dirty="0"/>
              <a:t>Edwards et al (in prep)</a:t>
            </a:r>
          </a:p>
        </p:txBody>
      </p:sp>
    </p:spTree>
    <p:extLst>
      <p:ext uri="{BB962C8B-B14F-4D97-AF65-F5344CB8AC3E}">
        <p14:creationId xmlns:p14="http://schemas.microsoft.com/office/powerpoint/2010/main" val="115369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Autofit/>
          </a:bodyPr>
          <a:lstStyle/>
          <a:p>
            <a:pPr algn="l"/>
            <a:r>
              <a:rPr lang="en-US" sz="3600" dirty="0"/>
              <a:t>Microzooplankton grazing: important loss term for primary productivity</a:t>
            </a:r>
          </a:p>
        </p:txBody>
      </p:sp>
      <p:pic>
        <p:nvPicPr>
          <p:cNvPr id="51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8587" r="16301"/>
          <a:stretch/>
        </p:blipFill>
        <p:spPr bwMode="auto">
          <a:xfrm>
            <a:off x="3421781" y="1559751"/>
            <a:ext cx="5471962" cy="4924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0" y="6392839"/>
            <a:ext cx="2288768" cy="369332"/>
          </a:xfrm>
          <a:prstGeom prst="rect">
            <a:avLst/>
          </a:prstGeom>
          <a:noFill/>
        </p:spPr>
        <p:txBody>
          <a:bodyPr wrap="none" rtlCol="0">
            <a:spAutoFit/>
          </a:bodyPr>
          <a:lstStyle/>
          <a:p>
            <a:r>
              <a:rPr lang="en-US" dirty="0" err="1"/>
              <a:t>Schmoker</a:t>
            </a:r>
            <a:r>
              <a:rPr lang="en-US" dirty="0"/>
              <a:t> </a:t>
            </a:r>
            <a:r>
              <a:rPr lang="en-US" i="1" dirty="0"/>
              <a:t>et al. </a:t>
            </a:r>
            <a:r>
              <a:rPr lang="en-US" dirty="0"/>
              <a:t>(2013)</a:t>
            </a:r>
          </a:p>
        </p:txBody>
      </p:sp>
      <p:pic>
        <p:nvPicPr>
          <p:cNvPr id="5" name="Picture 2" descr="Image result for microzooplankton">
            <a:extLst>
              <a:ext uri="{FF2B5EF4-FFF2-40B4-BE49-F238E27FC236}">
                <a16:creationId xmlns:a16="http://schemas.microsoft.com/office/drawing/2014/main" id="{DA227DAE-0699-4B1E-814E-625991234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 y="1522788"/>
            <a:ext cx="2812366" cy="2112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opepods">
            <a:extLst>
              <a:ext uri="{FF2B5EF4-FFF2-40B4-BE49-F238E27FC236}">
                <a16:creationId xmlns:a16="http://schemas.microsoft.com/office/drawing/2014/main" id="{4A8FA0DB-56D3-4230-9593-6B12002ECB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23" r="10099"/>
          <a:stretch/>
        </p:blipFill>
        <p:spPr bwMode="auto">
          <a:xfrm>
            <a:off x="336885" y="3768257"/>
            <a:ext cx="1830171" cy="1835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plankton spongebob square pants">
            <a:extLst>
              <a:ext uri="{FF2B5EF4-FFF2-40B4-BE49-F238E27FC236}">
                <a16:creationId xmlns:a16="http://schemas.microsoft.com/office/drawing/2014/main" id="{9570A302-B057-4CF7-8293-B4D40B996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556" y="3813255"/>
            <a:ext cx="1305166" cy="174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95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93543" y="2361799"/>
            <a:ext cx="6858000" cy="1143000"/>
          </a:xfrm>
        </p:spPr>
        <p:txBody>
          <a:bodyPr>
            <a:normAutofit/>
          </a:bodyPr>
          <a:lstStyle/>
          <a:p>
            <a:r>
              <a:rPr lang="en-US" sz="4800" dirty="0"/>
              <a:t>Biological Carbon Pump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4341" y="-42352"/>
            <a:ext cx="8153400" cy="6900352"/>
          </a:xfrm>
        </p:spPr>
      </p:pic>
    </p:spTree>
    <p:extLst>
      <p:ext uri="{BB962C8B-B14F-4D97-AF65-F5344CB8AC3E}">
        <p14:creationId xmlns:p14="http://schemas.microsoft.com/office/powerpoint/2010/main" val="328928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5" y="74595"/>
            <a:ext cx="8229600" cy="1143000"/>
          </a:xfrm>
        </p:spPr>
        <p:txBody>
          <a:bodyPr/>
          <a:lstStyle/>
          <a:p>
            <a:r>
              <a:rPr lang="en-US" dirty="0"/>
              <a:t>Carbon Cycle</a:t>
            </a:r>
            <a:endParaRPr lang="en-US" baseline="-25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29" y="1217595"/>
            <a:ext cx="8359541" cy="5573027"/>
          </a:xfrm>
          <a:prstGeom prst="rect">
            <a:avLst/>
          </a:prstGeom>
        </p:spPr>
      </p:pic>
    </p:spTree>
    <p:extLst>
      <p:ext uri="{BB962C8B-B14F-4D97-AF65-F5344CB8AC3E}">
        <p14:creationId xmlns:p14="http://schemas.microsoft.com/office/powerpoint/2010/main" val="4113395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a:t>Bacteria Colonize Sinking Particles</a:t>
            </a:r>
          </a:p>
        </p:txBody>
      </p:sp>
      <p:sp>
        <p:nvSpPr>
          <p:cNvPr id="3" name="Content Placeholder 2"/>
          <p:cNvSpPr>
            <a:spLocks noGrp="1"/>
          </p:cNvSpPr>
          <p:nvPr>
            <p:ph idx="1"/>
          </p:nvPr>
        </p:nvSpPr>
        <p:spPr/>
        <p:txBody>
          <a:bodyPr/>
          <a:lstStyle/>
          <a:p>
            <a:endParaRPr lang="en-US"/>
          </a:p>
        </p:txBody>
      </p:sp>
      <p:pic>
        <p:nvPicPr>
          <p:cNvPr id="5122" name="Picture 2" descr="Image result for sinking particles bact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6" y="1005443"/>
            <a:ext cx="9157855" cy="588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954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146" name="Picture 2" descr="Image result for martin curve carbon flux"/>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869283" y="1630165"/>
            <a:ext cx="5096112" cy="495066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e result for PIT Trap ocean"/>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 name="AutoShape 4" descr="Image result for PIT Trap ocean"/>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6" descr="Image result for particle interceptor Trap ocean"/>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20487"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90" t="2292" r="6903" b="30549"/>
          <a:stretch/>
        </p:blipFill>
        <p:spPr bwMode="auto">
          <a:xfrm>
            <a:off x="5587465" y="3099092"/>
            <a:ext cx="3272564" cy="265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a16="http://schemas.microsoft.com/office/drawing/2014/main" id="{11D0056A-6D26-4E5A-9588-202D14F6A56A}"/>
              </a:ext>
            </a:extLst>
          </p:cNvPr>
          <p:cNvSpPr txBox="1">
            <a:spLocks/>
          </p:cNvSpPr>
          <p:nvPr/>
        </p:nvSpPr>
        <p:spPr>
          <a:xfrm>
            <a:off x="500514" y="372865"/>
            <a:ext cx="8229600" cy="1143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Amount of C in Sinking Particles ↓ with Depth</a:t>
            </a:r>
          </a:p>
        </p:txBody>
      </p:sp>
    </p:spTree>
    <p:extLst>
      <p:ext uri="{BB962C8B-B14F-4D97-AF65-F5344CB8AC3E}">
        <p14:creationId xmlns:p14="http://schemas.microsoft.com/office/powerpoint/2010/main" val="565659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a:t>Bacteria Colonize Sinking Particles</a:t>
            </a:r>
          </a:p>
        </p:txBody>
      </p:sp>
      <p:sp>
        <p:nvSpPr>
          <p:cNvPr id="3" name="Content Placeholder 2"/>
          <p:cNvSpPr>
            <a:spLocks noGrp="1"/>
          </p:cNvSpPr>
          <p:nvPr>
            <p:ph idx="1"/>
          </p:nvPr>
        </p:nvSpPr>
        <p:spPr/>
        <p:txBody>
          <a:bodyPr/>
          <a:lstStyle/>
          <a:p>
            <a:endParaRPr lang="en-US"/>
          </a:p>
        </p:txBody>
      </p:sp>
      <p:pic>
        <p:nvPicPr>
          <p:cNvPr id="5122" name="Picture 2" descr="Image result for sinking particles bact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6" y="1005443"/>
            <a:ext cx="9157855" cy="588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54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A071-90B8-42BA-A83C-A9B373ED1ADA}"/>
              </a:ext>
            </a:extLst>
          </p:cNvPr>
          <p:cNvSpPr>
            <a:spLocks noGrp="1"/>
          </p:cNvSpPr>
          <p:nvPr>
            <p:ph type="title"/>
          </p:nvPr>
        </p:nvSpPr>
        <p:spPr/>
        <p:txBody>
          <a:bodyPr/>
          <a:lstStyle/>
          <a:p>
            <a:r>
              <a:rPr lang="en-US" dirty="0"/>
              <a:t>Oceanic Nitrogen Cycle</a:t>
            </a:r>
          </a:p>
        </p:txBody>
      </p:sp>
      <p:sp>
        <p:nvSpPr>
          <p:cNvPr id="3" name="Content Placeholder 2">
            <a:extLst>
              <a:ext uri="{FF2B5EF4-FFF2-40B4-BE49-F238E27FC236}">
                <a16:creationId xmlns:a16="http://schemas.microsoft.com/office/drawing/2014/main" id="{4DBA0BD8-FAB7-491A-9DF4-EBABCEA40D14}"/>
              </a:ext>
            </a:extLst>
          </p:cNvPr>
          <p:cNvSpPr>
            <a:spLocks noGrp="1"/>
          </p:cNvSpPr>
          <p:nvPr>
            <p:ph idx="1"/>
          </p:nvPr>
        </p:nvSpPr>
        <p:spPr/>
        <p:txBody>
          <a:bodyPr/>
          <a:lstStyle/>
          <a:p>
            <a:endParaRPr lang="en-US"/>
          </a:p>
        </p:txBody>
      </p:sp>
      <p:pic>
        <p:nvPicPr>
          <p:cNvPr id="10242" name="Picture 2" descr="Image result for ocean nitrogen cycle">
            <a:extLst>
              <a:ext uri="{FF2B5EF4-FFF2-40B4-BE49-F238E27FC236}">
                <a16:creationId xmlns:a16="http://schemas.microsoft.com/office/drawing/2014/main" id="{4EE34EE6-AF3C-4E70-B4E5-E8A61FC17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12" y="1747665"/>
            <a:ext cx="7288229" cy="51103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C4E4FB-DE68-43ED-BC0F-040260075335}"/>
              </a:ext>
            </a:extLst>
          </p:cNvPr>
          <p:cNvSpPr txBox="1"/>
          <p:nvPr/>
        </p:nvSpPr>
        <p:spPr>
          <a:xfrm>
            <a:off x="7276699" y="6492574"/>
            <a:ext cx="2252311" cy="369332"/>
          </a:xfrm>
          <a:prstGeom prst="rect">
            <a:avLst/>
          </a:prstGeom>
          <a:noFill/>
        </p:spPr>
        <p:txBody>
          <a:bodyPr wrap="square" rtlCol="0">
            <a:spAutoFit/>
          </a:bodyPr>
          <a:lstStyle/>
          <a:p>
            <a:r>
              <a:rPr lang="en-US" dirty="0"/>
              <a:t>Arrigo et al 2005</a:t>
            </a:r>
          </a:p>
        </p:txBody>
      </p:sp>
    </p:spTree>
    <p:extLst>
      <p:ext uri="{BB962C8B-B14F-4D97-AF65-F5344CB8AC3E}">
        <p14:creationId xmlns:p14="http://schemas.microsoft.com/office/powerpoint/2010/main" val="1238946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Image result for RNA D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767" t="1607" b="4858"/>
          <a:stretch/>
        </p:blipFill>
        <p:spPr bwMode="auto">
          <a:xfrm>
            <a:off x="7280266" y="4953002"/>
            <a:ext cx="1249087" cy="17229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358" y="72879"/>
            <a:ext cx="9167447" cy="1143000"/>
          </a:xfrm>
        </p:spPr>
        <p:txBody>
          <a:bodyPr>
            <a:normAutofit fontScale="90000"/>
          </a:bodyPr>
          <a:lstStyle/>
          <a:p>
            <a:pPr algn="l"/>
            <a:r>
              <a:rPr lang="en-US" dirty="0">
                <a:latin typeface="Calibri Light" panose="020F0302020204030204" pitchFamily="34" charset="0"/>
                <a:cs typeface="Calibri Light" panose="020F0302020204030204" pitchFamily="34" charset="0"/>
              </a:rPr>
              <a:t>Meta-</a:t>
            </a:r>
            <a:r>
              <a:rPr lang="en-US" dirty="0" err="1">
                <a:latin typeface="Calibri Light" panose="020F0302020204030204" pitchFamily="34" charset="0"/>
                <a:cs typeface="Calibri Light" panose="020F0302020204030204" pitchFamily="34" charset="0"/>
              </a:rPr>
              <a:t>omic</a:t>
            </a:r>
            <a:r>
              <a:rPr lang="en-US" dirty="0">
                <a:latin typeface="Calibri Light" panose="020F0302020204030204" pitchFamily="34" charset="0"/>
                <a:cs typeface="Calibri Light" panose="020F0302020204030204" pitchFamily="34" charset="0"/>
              </a:rPr>
              <a:t> Time Series of Deep Sea </a:t>
            </a:r>
            <a:br>
              <a:rPr lang="en-US" sz="36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Particle Associated Communities</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362"/>
          <a:stretch/>
        </p:blipFill>
        <p:spPr bwMode="auto">
          <a:xfrm>
            <a:off x="5605929" y="1157217"/>
            <a:ext cx="1315453" cy="255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752042" y="2559544"/>
            <a:ext cx="1023229" cy="369332"/>
          </a:xfrm>
          <a:prstGeom prst="rect">
            <a:avLst/>
          </a:prstGeom>
          <a:noFill/>
        </p:spPr>
        <p:txBody>
          <a:bodyPr wrap="none" rtlCol="0">
            <a:spAutoFit/>
          </a:bodyPr>
          <a:lstStyle/>
          <a:p>
            <a:r>
              <a:rPr lang="en-US" dirty="0" err="1">
                <a:solidFill>
                  <a:schemeClr val="bg1"/>
                </a:solidFill>
              </a:rPr>
              <a:t>RNAlater</a:t>
            </a:r>
            <a:endParaRPr lang="en-US" dirty="0">
              <a:solidFill>
                <a:schemeClr val="bg1"/>
              </a:solidFill>
            </a:endParaRPr>
          </a:p>
        </p:txBody>
      </p:sp>
      <p:pic>
        <p:nvPicPr>
          <p:cNvPr id="2050" name="Picture 2" descr="Image result for particle trap oce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3929"/>
            <a:ext cx="5029200" cy="5704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572"/>
          <a:stretch/>
        </p:blipFill>
        <p:spPr bwMode="auto">
          <a:xfrm>
            <a:off x="5198715" y="3740496"/>
            <a:ext cx="3600095" cy="8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362"/>
          <a:stretch/>
        </p:blipFill>
        <p:spPr bwMode="auto">
          <a:xfrm>
            <a:off x="7046697" y="1137970"/>
            <a:ext cx="1315453" cy="255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187972" y="2539836"/>
            <a:ext cx="1087157" cy="369332"/>
          </a:xfrm>
          <a:prstGeom prst="rect">
            <a:avLst/>
          </a:prstGeom>
          <a:noFill/>
        </p:spPr>
        <p:txBody>
          <a:bodyPr wrap="none" rtlCol="0">
            <a:spAutoFit/>
          </a:bodyPr>
          <a:lstStyle/>
          <a:p>
            <a:r>
              <a:rPr lang="en-US" dirty="0">
                <a:solidFill>
                  <a:schemeClr val="bg1"/>
                </a:solidFill>
              </a:rPr>
              <a:t>Geochem</a:t>
            </a:r>
          </a:p>
        </p:txBody>
      </p:sp>
      <p:sp>
        <p:nvSpPr>
          <p:cNvPr id="4" name="TextBox 3"/>
          <p:cNvSpPr txBox="1"/>
          <p:nvPr/>
        </p:nvSpPr>
        <p:spPr>
          <a:xfrm>
            <a:off x="0" y="1137969"/>
            <a:ext cx="5029200" cy="369332"/>
          </a:xfrm>
          <a:prstGeom prst="rect">
            <a:avLst/>
          </a:prstGeom>
          <a:noFill/>
        </p:spPr>
        <p:txBody>
          <a:bodyPr wrap="square" rtlCol="0">
            <a:spAutoFit/>
          </a:bodyPr>
          <a:lstStyle/>
          <a:p>
            <a:r>
              <a:rPr lang="en-US" dirty="0">
                <a:solidFill>
                  <a:schemeClr val="bg1"/>
                </a:solidFill>
                <a:latin typeface="+mj-lt"/>
              </a:rPr>
              <a:t>9-month deployment March to Nov. 2014- 2016</a:t>
            </a:r>
          </a:p>
        </p:txBody>
      </p:sp>
      <p:sp>
        <p:nvSpPr>
          <p:cNvPr id="3" name="TextBox 2"/>
          <p:cNvSpPr txBox="1"/>
          <p:nvPr/>
        </p:nvSpPr>
        <p:spPr>
          <a:xfrm>
            <a:off x="7414189" y="5445153"/>
            <a:ext cx="601447" cy="369332"/>
          </a:xfrm>
          <a:prstGeom prst="rect">
            <a:avLst/>
          </a:prstGeom>
          <a:solidFill>
            <a:schemeClr val="bg1">
              <a:lumMod val="95000"/>
            </a:schemeClr>
          </a:solidFill>
          <a:ln>
            <a:solidFill>
              <a:schemeClr val="bg2"/>
            </a:solidFill>
          </a:ln>
        </p:spPr>
        <p:txBody>
          <a:bodyPr wrap="none" rtlCol="0">
            <a:spAutoFit/>
          </a:bodyPr>
          <a:lstStyle/>
          <a:p>
            <a:r>
              <a:rPr lang="en-US" dirty="0">
                <a:latin typeface="+mj-lt"/>
              </a:rPr>
              <a:t>DNA</a:t>
            </a:r>
          </a:p>
        </p:txBody>
      </p:sp>
      <p:grpSp>
        <p:nvGrpSpPr>
          <p:cNvPr id="20" name="Group 19"/>
          <p:cNvGrpSpPr/>
          <p:nvPr/>
        </p:nvGrpSpPr>
        <p:grpSpPr>
          <a:xfrm>
            <a:off x="5199528" y="4665959"/>
            <a:ext cx="2052550" cy="2010015"/>
            <a:chOff x="5199527" y="4665958"/>
            <a:chExt cx="2052550" cy="2010014"/>
          </a:xfrm>
        </p:grpSpPr>
        <p:pic>
          <p:nvPicPr>
            <p:cNvPr id="11" name="Picture 4" descr="Image result for RNA D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7" r="52579" b="4858"/>
            <a:stretch/>
          </p:blipFill>
          <p:spPr bwMode="auto">
            <a:xfrm>
              <a:off x="5613403" y="4953001"/>
              <a:ext cx="1092197" cy="17229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91232" y="5445154"/>
              <a:ext cx="614368" cy="369332"/>
            </a:xfrm>
            <a:prstGeom prst="rect">
              <a:avLst/>
            </a:prstGeom>
            <a:solidFill>
              <a:schemeClr val="tx1">
                <a:lumMod val="65000"/>
                <a:lumOff val="35000"/>
              </a:schemeClr>
            </a:solidFill>
          </p:spPr>
          <p:txBody>
            <a:bodyPr wrap="square" rtlCol="0">
              <a:spAutoFit/>
            </a:bodyPr>
            <a:lstStyle/>
            <a:p>
              <a:r>
                <a:rPr lang="en-US" dirty="0">
                  <a:solidFill>
                    <a:schemeClr val="bg1">
                      <a:lumMod val="95000"/>
                    </a:schemeClr>
                  </a:solidFill>
                  <a:latin typeface="+mj-lt"/>
                </a:rPr>
                <a:t>RNA</a:t>
              </a:r>
            </a:p>
          </p:txBody>
        </p:sp>
        <p:sp>
          <p:nvSpPr>
            <p:cNvPr id="5" name="TextBox 4"/>
            <p:cNvSpPr txBox="1"/>
            <p:nvPr/>
          </p:nvSpPr>
          <p:spPr>
            <a:xfrm>
              <a:off x="5199527" y="4665958"/>
              <a:ext cx="2052550" cy="369332"/>
            </a:xfrm>
            <a:prstGeom prst="rect">
              <a:avLst/>
            </a:prstGeom>
            <a:solidFill>
              <a:schemeClr val="tx1">
                <a:lumMod val="65000"/>
                <a:lumOff val="35000"/>
              </a:schemeClr>
            </a:solidFill>
          </p:spPr>
          <p:txBody>
            <a:bodyPr wrap="none" rtlCol="0">
              <a:spAutoFit/>
            </a:bodyPr>
            <a:lstStyle/>
            <a:p>
              <a:r>
                <a:rPr lang="en-US" dirty="0">
                  <a:solidFill>
                    <a:schemeClr val="bg1">
                      <a:lumMod val="95000"/>
                    </a:schemeClr>
                  </a:solidFill>
                  <a:latin typeface="+mj-lt"/>
                </a:rPr>
                <a:t>Meta-transcriptome</a:t>
              </a:r>
            </a:p>
          </p:txBody>
        </p:sp>
      </p:grpSp>
      <p:sp>
        <p:nvSpPr>
          <p:cNvPr id="16" name="TextBox 15"/>
          <p:cNvSpPr txBox="1"/>
          <p:nvPr/>
        </p:nvSpPr>
        <p:spPr>
          <a:xfrm>
            <a:off x="7237917" y="4665957"/>
            <a:ext cx="1517210" cy="369332"/>
          </a:xfrm>
          <a:prstGeom prst="rect">
            <a:avLst/>
          </a:prstGeom>
          <a:solidFill>
            <a:schemeClr val="bg2"/>
          </a:solidFill>
        </p:spPr>
        <p:txBody>
          <a:bodyPr wrap="none" rtlCol="0">
            <a:spAutoFit/>
          </a:bodyPr>
          <a:lstStyle/>
          <a:p>
            <a:r>
              <a:rPr lang="en-US" dirty="0"/>
              <a:t>Meta-genome</a:t>
            </a:r>
          </a:p>
        </p:txBody>
      </p:sp>
      <p:pic>
        <p:nvPicPr>
          <p:cNvPr id="1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24" b="74207"/>
          <a:stretch/>
        </p:blipFill>
        <p:spPr bwMode="auto">
          <a:xfrm>
            <a:off x="7060883" y="3210860"/>
            <a:ext cx="1326840" cy="4356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204138" y="4334405"/>
            <a:ext cx="578723" cy="276999"/>
          </a:xfrm>
          <a:prstGeom prst="rect">
            <a:avLst/>
          </a:prstGeom>
          <a:solidFill>
            <a:srgbClr val="FFFF00"/>
          </a:solidFill>
          <a:ln>
            <a:solidFill>
              <a:srgbClr val="FFFF00"/>
            </a:solidFill>
          </a:ln>
        </p:spPr>
        <p:txBody>
          <a:bodyPr wrap="square" rtlCol="0">
            <a:spAutoFit/>
          </a:bodyPr>
          <a:lstStyle/>
          <a:p>
            <a:r>
              <a:rPr lang="en-US" sz="1200" dirty="0"/>
              <a:t>2015</a:t>
            </a:r>
          </a:p>
        </p:txBody>
      </p:sp>
      <p:sp>
        <p:nvSpPr>
          <p:cNvPr id="18" name="TextBox 17"/>
          <p:cNvSpPr txBox="1"/>
          <p:nvPr/>
        </p:nvSpPr>
        <p:spPr>
          <a:xfrm>
            <a:off x="5192152" y="6581005"/>
            <a:ext cx="619048" cy="276999"/>
          </a:xfrm>
          <a:prstGeom prst="rect">
            <a:avLst/>
          </a:prstGeom>
          <a:solidFill>
            <a:srgbClr val="FFFF00"/>
          </a:solidFill>
          <a:ln>
            <a:solidFill>
              <a:srgbClr val="FFFF00"/>
            </a:solidFill>
          </a:ln>
        </p:spPr>
        <p:txBody>
          <a:bodyPr wrap="square" rtlCol="0">
            <a:spAutoFit/>
          </a:bodyPr>
          <a:lstStyle/>
          <a:p>
            <a:r>
              <a:rPr lang="en-US" sz="1200" dirty="0"/>
              <a:t>2014</a:t>
            </a:r>
          </a:p>
        </p:txBody>
      </p:sp>
      <p:sp>
        <p:nvSpPr>
          <p:cNvPr id="19" name="TextBox 18"/>
          <p:cNvSpPr txBox="1"/>
          <p:nvPr/>
        </p:nvSpPr>
        <p:spPr>
          <a:xfrm>
            <a:off x="2378292" y="6011321"/>
            <a:ext cx="498475" cy="276999"/>
          </a:xfrm>
          <a:prstGeom prst="rect">
            <a:avLst/>
          </a:prstGeom>
          <a:solidFill>
            <a:srgbClr val="FFFF00"/>
          </a:solidFill>
          <a:ln>
            <a:solidFill>
              <a:srgbClr val="FFFF00"/>
            </a:solidFill>
          </a:ln>
        </p:spPr>
        <p:txBody>
          <a:bodyPr wrap="square" rtlCol="0">
            <a:spAutoFit/>
          </a:bodyPr>
          <a:lstStyle/>
          <a:p>
            <a:r>
              <a:rPr lang="en-US" sz="1200" dirty="0"/>
              <a:t>2016</a:t>
            </a:r>
          </a:p>
        </p:txBody>
      </p:sp>
      <p:sp>
        <p:nvSpPr>
          <p:cNvPr id="7" name="Donut 6"/>
          <p:cNvSpPr/>
          <p:nvPr/>
        </p:nvSpPr>
        <p:spPr>
          <a:xfrm>
            <a:off x="1720643" y="4558082"/>
            <a:ext cx="1912888" cy="2299921"/>
          </a:xfrm>
          <a:prstGeom prst="donut">
            <a:avLst>
              <a:gd name="adj" fmla="val 487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6270" y="6581004"/>
            <a:ext cx="1136914" cy="276999"/>
          </a:xfrm>
          <a:prstGeom prst="rect">
            <a:avLst/>
          </a:prstGeom>
          <a:noFill/>
        </p:spPr>
        <p:txBody>
          <a:bodyPr wrap="none" rtlCol="0">
            <a:spAutoFit/>
          </a:bodyPr>
          <a:lstStyle/>
          <a:p>
            <a:r>
              <a:rPr lang="en-US" sz="1200" dirty="0">
                <a:solidFill>
                  <a:schemeClr val="bg1"/>
                </a:solidFill>
              </a:rPr>
              <a:t>WHOI Graphics</a:t>
            </a:r>
          </a:p>
        </p:txBody>
      </p:sp>
    </p:spTree>
    <p:extLst>
      <p:ext uri="{BB962C8B-B14F-4D97-AF65-F5344CB8AC3E}">
        <p14:creationId xmlns:p14="http://schemas.microsoft.com/office/powerpoint/2010/main" val="338052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6" grpId="0" animBg="1"/>
      <p:bldP spid="18" grpId="0" animBg="1"/>
      <p:bldP spid="19"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7A19CC-2460-4099-890E-E60BD9C0DDDA}"/>
              </a:ext>
            </a:extLst>
          </p:cNvPr>
          <p:cNvGrpSpPr/>
          <p:nvPr/>
        </p:nvGrpSpPr>
        <p:grpSpPr>
          <a:xfrm>
            <a:off x="2378392" y="1281363"/>
            <a:ext cx="5008997" cy="5407746"/>
            <a:chOff x="3128407" y="1010825"/>
            <a:chExt cx="5145655" cy="5590952"/>
          </a:xfrm>
        </p:grpSpPr>
        <p:pic>
          <p:nvPicPr>
            <p:cNvPr id="5" name="Picture 4">
              <a:extLst>
                <a:ext uri="{FF2B5EF4-FFF2-40B4-BE49-F238E27FC236}">
                  <a16:creationId xmlns:a16="http://schemas.microsoft.com/office/drawing/2014/main" id="{1FAEECB5-3D90-4AE0-92A4-2A68E79F5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407" y="1010825"/>
              <a:ext cx="5145655" cy="5590952"/>
            </a:xfrm>
            <a:prstGeom prst="rect">
              <a:avLst/>
            </a:prstGeom>
          </p:spPr>
        </p:pic>
        <p:sp>
          <p:nvSpPr>
            <p:cNvPr id="7" name="TextBox 6">
              <a:extLst>
                <a:ext uri="{FF2B5EF4-FFF2-40B4-BE49-F238E27FC236}">
                  <a16:creationId xmlns:a16="http://schemas.microsoft.com/office/drawing/2014/main" id="{D061320C-B24B-48E1-ACE9-2924FF3068B7}"/>
                </a:ext>
              </a:extLst>
            </p:cNvPr>
            <p:cNvSpPr txBox="1"/>
            <p:nvPr/>
          </p:nvSpPr>
          <p:spPr>
            <a:xfrm>
              <a:off x="3476562" y="2538779"/>
              <a:ext cx="119817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1.6 x 10</a:t>
              </a:r>
              <a:r>
                <a:rPr lang="en-US" baseline="30000" dirty="0">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 reads</a:t>
              </a:r>
            </a:p>
          </p:txBody>
        </p:sp>
      </p:grpSp>
      <p:sp>
        <p:nvSpPr>
          <p:cNvPr id="8" name="Title 1">
            <a:extLst>
              <a:ext uri="{FF2B5EF4-FFF2-40B4-BE49-F238E27FC236}">
                <a16:creationId xmlns:a16="http://schemas.microsoft.com/office/drawing/2014/main" id="{224C6A90-738F-4BEF-9A36-E695B462F35D}"/>
              </a:ext>
            </a:extLst>
          </p:cNvPr>
          <p:cNvSpPr>
            <a:spLocks noGrp="1"/>
          </p:cNvSpPr>
          <p:nvPr>
            <p:ph type="title"/>
          </p:nvPr>
        </p:nvSpPr>
        <p:spPr>
          <a:xfrm>
            <a:off x="-23442" y="9379"/>
            <a:ext cx="7266454" cy="1143000"/>
          </a:xfrm>
        </p:spPr>
        <p:txBody>
          <a:bodyPr>
            <a:normAutofit fontScale="90000"/>
          </a:bodyPr>
          <a:lstStyle/>
          <a:p>
            <a:r>
              <a:rPr lang="en-US" dirty="0"/>
              <a:t>What metabolic strategies are being employed? </a:t>
            </a:r>
            <a:endParaRPr lang="en-US"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17E2810F-0B6F-4984-B292-A3DA0E6A444C}"/>
              </a:ext>
            </a:extLst>
          </p:cNvPr>
          <p:cNvSpPr txBox="1"/>
          <p:nvPr/>
        </p:nvSpPr>
        <p:spPr>
          <a:xfrm>
            <a:off x="7429500" y="5865395"/>
            <a:ext cx="1564105" cy="646331"/>
          </a:xfrm>
          <a:prstGeom prst="rect">
            <a:avLst/>
          </a:prstGeom>
          <a:noFill/>
        </p:spPr>
        <p:txBody>
          <a:bodyPr wrap="square" rtlCol="0">
            <a:spAutoFit/>
          </a:bodyPr>
          <a:lstStyle/>
          <a:p>
            <a:r>
              <a:rPr lang="en-US" dirty="0"/>
              <a:t>Edwards et al (in prep)</a:t>
            </a:r>
          </a:p>
        </p:txBody>
      </p:sp>
      <p:grpSp>
        <p:nvGrpSpPr>
          <p:cNvPr id="9" name="Group 8">
            <a:extLst>
              <a:ext uri="{FF2B5EF4-FFF2-40B4-BE49-F238E27FC236}">
                <a16:creationId xmlns:a16="http://schemas.microsoft.com/office/drawing/2014/main" id="{BDEBB78D-28FD-471E-80FF-61AD11696D7A}"/>
              </a:ext>
            </a:extLst>
          </p:cNvPr>
          <p:cNvGrpSpPr/>
          <p:nvPr/>
        </p:nvGrpSpPr>
        <p:grpSpPr>
          <a:xfrm>
            <a:off x="7091450" y="0"/>
            <a:ext cx="2052550" cy="2010015"/>
            <a:chOff x="5199527" y="4665958"/>
            <a:chExt cx="2052550" cy="2010014"/>
          </a:xfrm>
        </p:grpSpPr>
        <p:pic>
          <p:nvPicPr>
            <p:cNvPr id="10" name="Picture 4" descr="Image result for RNA DNA">
              <a:extLst>
                <a:ext uri="{FF2B5EF4-FFF2-40B4-BE49-F238E27FC236}">
                  <a16:creationId xmlns:a16="http://schemas.microsoft.com/office/drawing/2014/main" id="{C4928EF2-F479-4914-B7BA-2F1E2AB58B5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07" r="52579" b="4858"/>
            <a:stretch/>
          </p:blipFill>
          <p:spPr bwMode="auto">
            <a:xfrm>
              <a:off x="5613403" y="4953001"/>
              <a:ext cx="1092197" cy="17229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4A1869-A6C8-49A2-80B5-7CC7AD3D733E}"/>
                </a:ext>
              </a:extLst>
            </p:cNvPr>
            <p:cNvSpPr txBox="1"/>
            <p:nvPr/>
          </p:nvSpPr>
          <p:spPr>
            <a:xfrm>
              <a:off x="6091232" y="5445154"/>
              <a:ext cx="614368" cy="369332"/>
            </a:xfrm>
            <a:prstGeom prst="rect">
              <a:avLst/>
            </a:prstGeom>
            <a:solidFill>
              <a:schemeClr val="tx1">
                <a:lumMod val="65000"/>
                <a:lumOff val="35000"/>
              </a:schemeClr>
            </a:solidFill>
          </p:spPr>
          <p:txBody>
            <a:bodyPr wrap="square" rtlCol="0">
              <a:spAutoFit/>
            </a:bodyPr>
            <a:lstStyle/>
            <a:p>
              <a:r>
                <a:rPr lang="en-US" dirty="0">
                  <a:solidFill>
                    <a:schemeClr val="bg1">
                      <a:lumMod val="95000"/>
                    </a:schemeClr>
                  </a:solidFill>
                  <a:latin typeface="+mj-lt"/>
                </a:rPr>
                <a:t>RNA</a:t>
              </a:r>
            </a:p>
          </p:txBody>
        </p:sp>
        <p:sp>
          <p:nvSpPr>
            <p:cNvPr id="12" name="TextBox 11">
              <a:extLst>
                <a:ext uri="{FF2B5EF4-FFF2-40B4-BE49-F238E27FC236}">
                  <a16:creationId xmlns:a16="http://schemas.microsoft.com/office/drawing/2014/main" id="{9DFAB8F1-3F1D-4EEE-B52A-28019F9A27BA}"/>
                </a:ext>
              </a:extLst>
            </p:cNvPr>
            <p:cNvSpPr txBox="1"/>
            <p:nvPr/>
          </p:nvSpPr>
          <p:spPr>
            <a:xfrm>
              <a:off x="5199527" y="4665958"/>
              <a:ext cx="2052550" cy="369332"/>
            </a:xfrm>
            <a:prstGeom prst="rect">
              <a:avLst/>
            </a:prstGeom>
            <a:solidFill>
              <a:schemeClr val="tx1">
                <a:lumMod val="65000"/>
                <a:lumOff val="35000"/>
              </a:schemeClr>
            </a:solidFill>
          </p:spPr>
          <p:txBody>
            <a:bodyPr wrap="none" rtlCol="0">
              <a:spAutoFit/>
            </a:bodyPr>
            <a:lstStyle/>
            <a:p>
              <a:r>
                <a:rPr lang="en-US" dirty="0">
                  <a:solidFill>
                    <a:schemeClr val="bg1">
                      <a:lumMod val="95000"/>
                    </a:schemeClr>
                  </a:solidFill>
                  <a:latin typeface="+mj-lt"/>
                </a:rPr>
                <a:t>Meta-transcriptome</a:t>
              </a:r>
            </a:p>
          </p:txBody>
        </p:sp>
      </p:grpSp>
    </p:spTree>
    <p:extLst>
      <p:ext uri="{BB962C8B-B14F-4D97-AF65-F5344CB8AC3E}">
        <p14:creationId xmlns:p14="http://schemas.microsoft.com/office/powerpoint/2010/main" val="43405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F0B03E74-BDB8-429A-970B-A8285685F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28" y="3746688"/>
            <a:ext cx="3791164" cy="2657635"/>
          </a:xfrm>
          <a:prstGeom prst="rect">
            <a:avLst/>
          </a:prstGeom>
        </p:spPr>
      </p:pic>
      <p:pic>
        <p:nvPicPr>
          <p:cNvPr id="7" name="Picture 6" descr="A screenshot of a cell phone&#10;&#10;Description generated with high confidence">
            <a:extLst>
              <a:ext uri="{FF2B5EF4-FFF2-40B4-BE49-F238E27FC236}">
                <a16:creationId xmlns:a16="http://schemas.microsoft.com/office/drawing/2014/main" id="{0EC7AF1D-7DC5-4BB1-87E3-E862FCC96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423" y="415835"/>
            <a:ext cx="3691100" cy="6442165"/>
          </a:xfrm>
          <a:prstGeom prst="rect">
            <a:avLst/>
          </a:prstGeom>
        </p:spPr>
      </p:pic>
      <p:sp>
        <p:nvSpPr>
          <p:cNvPr id="2" name="TextBox 1">
            <a:extLst>
              <a:ext uri="{FF2B5EF4-FFF2-40B4-BE49-F238E27FC236}">
                <a16:creationId xmlns:a16="http://schemas.microsoft.com/office/drawing/2014/main" id="{806B0C7D-B798-4EE0-AAB2-5529F3A17F1B}"/>
              </a:ext>
            </a:extLst>
          </p:cNvPr>
          <p:cNvSpPr txBox="1"/>
          <p:nvPr/>
        </p:nvSpPr>
        <p:spPr>
          <a:xfrm>
            <a:off x="378839" y="183788"/>
            <a:ext cx="3598634" cy="2554545"/>
          </a:xfrm>
          <a:prstGeom prst="rect">
            <a:avLst/>
          </a:prstGeom>
          <a:noFill/>
        </p:spPr>
        <p:txBody>
          <a:bodyPr wrap="square" rtlCol="0">
            <a:spAutoFit/>
          </a:bodyPr>
          <a:lstStyle/>
          <a:p>
            <a:r>
              <a:rPr lang="en-US" sz="3200" dirty="0"/>
              <a:t>Denitrification in anoxic </a:t>
            </a:r>
            <a:r>
              <a:rPr lang="en-US" sz="3200" dirty="0" err="1"/>
              <a:t>microniches</a:t>
            </a:r>
            <a:r>
              <a:rPr lang="en-US" sz="3200" dirty="0"/>
              <a:t> on sinking particles exported in </a:t>
            </a:r>
            <a:r>
              <a:rPr lang="en-US" sz="3200" dirty="0" err="1"/>
              <a:t>oxic</a:t>
            </a:r>
            <a:r>
              <a:rPr lang="en-US" sz="3200" dirty="0"/>
              <a:t> ocean?</a:t>
            </a:r>
          </a:p>
        </p:txBody>
      </p:sp>
      <p:sp>
        <p:nvSpPr>
          <p:cNvPr id="15" name="TextBox 14">
            <a:extLst>
              <a:ext uri="{FF2B5EF4-FFF2-40B4-BE49-F238E27FC236}">
                <a16:creationId xmlns:a16="http://schemas.microsoft.com/office/drawing/2014/main" id="{E23627A8-5044-4E47-82D7-DCC8C56E8F2A}"/>
              </a:ext>
            </a:extLst>
          </p:cNvPr>
          <p:cNvSpPr txBox="1"/>
          <p:nvPr/>
        </p:nvSpPr>
        <p:spPr>
          <a:xfrm>
            <a:off x="7760368" y="6118999"/>
            <a:ext cx="1564105" cy="646331"/>
          </a:xfrm>
          <a:prstGeom prst="rect">
            <a:avLst/>
          </a:prstGeom>
          <a:noFill/>
        </p:spPr>
        <p:txBody>
          <a:bodyPr wrap="square" rtlCol="0">
            <a:spAutoFit/>
          </a:bodyPr>
          <a:lstStyle/>
          <a:p>
            <a:r>
              <a:rPr lang="en-US" dirty="0"/>
              <a:t>Edwards et al (in prep)</a:t>
            </a:r>
          </a:p>
        </p:txBody>
      </p:sp>
    </p:spTree>
    <p:extLst>
      <p:ext uri="{BB962C8B-B14F-4D97-AF65-F5344CB8AC3E}">
        <p14:creationId xmlns:p14="http://schemas.microsoft.com/office/powerpoint/2010/main" val="588753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EC7EC6-C765-4E2B-9A35-DE04B0B3CA97}"/>
              </a:ext>
            </a:extLst>
          </p:cNvPr>
          <p:cNvPicPr>
            <a:picLocks noChangeAspect="1"/>
          </p:cNvPicPr>
          <p:nvPr/>
        </p:nvPicPr>
        <p:blipFill>
          <a:blip r:embed="rId2"/>
          <a:stretch>
            <a:fillRect/>
          </a:stretch>
        </p:blipFill>
        <p:spPr>
          <a:xfrm>
            <a:off x="4762403" y="4451106"/>
            <a:ext cx="1112400" cy="2024200"/>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F0B03E74-BDB8-429A-970B-A8285685F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80" y="2934557"/>
            <a:ext cx="3791164" cy="2657635"/>
          </a:xfrm>
          <a:prstGeom prst="rect">
            <a:avLst/>
          </a:prstGeom>
        </p:spPr>
      </p:pic>
      <p:sp>
        <p:nvSpPr>
          <p:cNvPr id="2" name="TextBox 1">
            <a:extLst>
              <a:ext uri="{FF2B5EF4-FFF2-40B4-BE49-F238E27FC236}">
                <a16:creationId xmlns:a16="http://schemas.microsoft.com/office/drawing/2014/main" id="{806B0C7D-B798-4EE0-AAB2-5529F3A17F1B}"/>
              </a:ext>
            </a:extLst>
          </p:cNvPr>
          <p:cNvSpPr txBox="1"/>
          <p:nvPr/>
        </p:nvSpPr>
        <p:spPr>
          <a:xfrm>
            <a:off x="378839" y="183788"/>
            <a:ext cx="3598634" cy="2554545"/>
          </a:xfrm>
          <a:prstGeom prst="rect">
            <a:avLst/>
          </a:prstGeom>
          <a:noFill/>
        </p:spPr>
        <p:txBody>
          <a:bodyPr wrap="square" rtlCol="0">
            <a:spAutoFit/>
          </a:bodyPr>
          <a:lstStyle/>
          <a:p>
            <a:r>
              <a:rPr lang="en-US" sz="3200" dirty="0"/>
              <a:t>Denitrification in anoxic </a:t>
            </a:r>
            <a:r>
              <a:rPr lang="en-US" sz="3200" dirty="0" err="1"/>
              <a:t>microniches</a:t>
            </a:r>
            <a:r>
              <a:rPr lang="en-US" sz="3200" dirty="0"/>
              <a:t> on sinking particles exported in </a:t>
            </a:r>
            <a:r>
              <a:rPr lang="en-US" sz="3200" dirty="0" err="1"/>
              <a:t>oxic</a:t>
            </a:r>
            <a:r>
              <a:rPr lang="en-US" sz="3200" dirty="0"/>
              <a:t> ocean?</a:t>
            </a:r>
          </a:p>
        </p:txBody>
      </p:sp>
      <p:sp>
        <p:nvSpPr>
          <p:cNvPr id="15" name="TextBox 14">
            <a:extLst>
              <a:ext uri="{FF2B5EF4-FFF2-40B4-BE49-F238E27FC236}">
                <a16:creationId xmlns:a16="http://schemas.microsoft.com/office/drawing/2014/main" id="{E23627A8-5044-4E47-82D7-DCC8C56E8F2A}"/>
              </a:ext>
            </a:extLst>
          </p:cNvPr>
          <p:cNvSpPr txBox="1"/>
          <p:nvPr/>
        </p:nvSpPr>
        <p:spPr>
          <a:xfrm>
            <a:off x="497080" y="5836257"/>
            <a:ext cx="1564105" cy="646331"/>
          </a:xfrm>
          <a:prstGeom prst="rect">
            <a:avLst/>
          </a:prstGeom>
          <a:noFill/>
        </p:spPr>
        <p:txBody>
          <a:bodyPr wrap="square" rtlCol="0">
            <a:spAutoFit/>
          </a:bodyPr>
          <a:lstStyle/>
          <a:p>
            <a:r>
              <a:rPr lang="en-US" dirty="0"/>
              <a:t>Edwards et al (in prep)</a:t>
            </a:r>
          </a:p>
        </p:txBody>
      </p:sp>
      <p:pic>
        <p:nvPicPr>
          <p:cNvPr id="6" name="Picture 5">
            <a:extLst>
              <a:ext uri="{FF2B5EF4-FFF2-40B4-BE49-F238E27FC236}">
                <a16:creationId xmlns:a16="http://schemas.microsoft.com/office/drawing/2014/main" id="{B2FC3D47-30D3-4021-A1AE-80F6BE10F658}"/>
              </a:ext>
            </a:extLst>
          </p:cNvPr>
          <p:cNvPicPr>
            <a:picLocks noChangeAspect="1"/>
          </p:cNvPicPr>
          <p:nvPr/>
        </p:nvPicPr>
        <p:blipFill rotWithShape="1">
          <a:blip r:embed="rId4"/>
          <a:srcRect l="5539" r="9688"/>
          <a:stretch/>
        </p:blipFill>
        <p:spPr>
          <a:xfrm>
            <a:off x="5271075" y="1149883"/>
            <a:ext cx="3690675" cy="5162023"/>
          </a:xfrm>
          <a:prstGeom prst="rect">
            <a:avLst/>
          </a:prstGeom>
        </p:spPr>
      </p:pic>
      <p:pic>
        <p:nvPicPr>
          <p:cNvPr id="9" name="Picture 8">
            <a:extLst>
              <a:ext uri="{FF2B5EF4-FFF2-40B4-BE49-F238E27FC236}">
                <a16:creationId xmlns:a16="http://schemas.microsoft.com/office/drawing/2014/main" id="{AF0FDC4B-E0A6-43C3-914E-6025C25F30EF}"/>
              </a:ext>
            </a:extLst>
          </p:cNvPr>
          <p:cNvPicPr>
            <a:picLocks noChangeAspect="1"/>
          </p:cNvPicPr>
          <p:nvPr/>
        </p:nvPicPr>
        <p:blipFill>
          <a:blip r:embed="rId5"/>
          <a:stretch>
            <a:fillRect/>
          </a:stretch>
        </p:blipFill>
        <p:spPr>
          <a:xfrm>
            <a:off x="7785174" y="1263208"/>
            <a:ext cx="1143459" cy="1144692"/>
          </a:xfrm>
          <a:prstGeom prst="rect">
            <a:avLst/>
          </a:prstGeom>
        </p:spPr>
      </p:pic>
      <p:sp>
        <p:nvSpPr>
          <p:cNvPr id="10" name="TextBox 9">
            <a:extLst>
              <a:ext uri="{FF2B5EF4-FFF2-40B4-BE49-F238E27FC236}">
                <a16:creationId xmlns:a16="http://schemas.microsoft.com/office/drawing/2014/main" id="{B63259B6-B8EC-42A1-ABAD-06BD2620EB65}"/>
              </a:ext>
            </a:extLst>
          </p:cNvPr>
          <p:cNvSpPr txBox="1"/>
          <p:nvPr/>
        </p:nvSpPr>
        <p:spPr>
          <a:xfrm>
            <a:off x="7513084" y="6311906"/>
            <a:ext cx="1687641" cy="307777"/>
          </a:xfrm>
          <a:prstGeom prst="rect">
            <a:avLst/>
          </a:prstGeom>
          <a:noFill/>
        </p:spPr>
        <p:txBody>
          <a:bodyPr wrap="none" rtlCol="0">
            <a:spAutoFit/>
          </a:bodyPr>
          <a:lstStyle/>
          <a:p>
            <a:r>
              <a:rPr lang="en-US" sz="1400" dirty="0" err="1"/>
              <a:t>Klawonn</a:t>
            </a:r>
            <a:r>
              <a:rPr lang="en-US" sz="1400" dirty="0"/>
              <a:t> et al (2015)</a:t>
            </a:r>
          </a:p>
        </p:txBody>
      </p:sp>
    </p:spTree>
    <p:extLst>
      <p:ext uri="{BB962C8B-B14F-4D97-AF65-F5344CB8AC3E}">
        <p14:creationId xmlns:p14="http://schemas.microsoft.com/office/powerpoint/2010/main" val="2093375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93543" y="2361799"/>
            <a:ext cx="6858000" cy="1143000"/>
          </a:xfrm>
        </p:spPr>
        <p:txBody>
          <a:bodyPr>
            <a:normAutofit/>
          </a:bodyPr>
          <a:lstStyle/>
          <a:p>
            <a:r>
              <a:rPr lang="en-US" sz="4800" dirty="0"/>
              <a:t>Biological Carbon Pump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4341" y="-42352"/>
            <a:ext cx="8153400" cy="6900352"/>
          </a:xfrm>
        </p:spPr>
      </p:pic>
    </p:spTree>
    <p:extLst>
      <p:ext uri="{BB962C8B-B14F-4D97-AF65-F5344CB8AC3E}">
        <p14:creationId xmlns:p14="http://schemas.microsoft.com/office/powerpoint/2010/main" val="213478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073" y="1690689"/>
            <a:ext cx="4409932" cy="50485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12BC7D5-0CFF-4D10-874D-B2EBE59D6532}"/>
              </a:ext>
            </a:extLst>
          </p:cNvPr>
          <p:cNvSpPr>
            <a:spLocks noGrp="1"/>
          </p:cNvSpPr>
          <p:nvPr>
            <p:ph type="title"/>
          </p:nvPr>
        </p:nvSpPr>
        <p:spPr/>
        <p:txBody>
          <a:bodyPr/>
          <a:lstStyle/>
          <a:p>
            <a:r>
              <a:rPr lang="en-US" dirty="0"/>
              <a:t>The Viral Shunt</a:t>
            </a:r>
          </a:p>
        </p:txBody>
      </p:sp>
    </p:spTree>
    <p:extLst>
      <p:ext uri="{BB962C8B-B14F-4D97-AF65-F5344CB8AC3E}">
        <p14:creationId xmlns:p14="http://schemas.microsoft.com/office/powerpoint/2010/main" val="91481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A20A-F77E-46FA-B113-266AC69E0384}"/>
              </a:ext>
            </a:extLst>
          </p:cNvPr>
          <p:cNvSpPr>
            <a:spLocks noGrp="1"/>
          </p:cNvSpPr>
          <p:nvPr>
            <p:ph type="title"/>
          </p:nvPr>
        </p:nvSpPr>
        <p:spPr/>
        <p:txBody>
          <a:bodyPr/>
          <a:lstStyle/>
          <a:p>
            <a:r>
              <a:rPr lang="en-US" dirty="0"/>
              <a:t>Box Model</a:t>
            </a:r>
          </a:p>
        </p:txBody>
      </p:sp>
      <p:pic>
        <p:nvPicPr>
          <p:cNvPr id="26626" name="Picture 2" descr="Image result for bath tub shower">
            <a:extLst>
              <a:ext uri="{FF2B5EF4-FFF2-40B4-BE49-F238E27FC236}">
                <a16:creationId xmlns:a16="http://schemas.microsoft.com/office/drawing/2014/main" id="{44D67E27-24D8-4326-A03F-96805C511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62" y="1941874"/>
            <a:ext cx="3862017" cy="39274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BE8400B-E512-405B-99DA-AD04BBBA2D30}"/>
              </a:ext>
            </a:extLst>
          </p:cNvPr>
          <p:cNvCxnSpPr/>
          <p:nvPr/>
        </p:nvCxnSpPr>
        <p:spPr>
          <a:xfrm>
            <a:off x="6558717" y="2298283"/>
            <a:ext cx="0" cy="119112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19EC359-1FD5-4E49-856C-3B05254035DE}"/>
              </a:ext>
            </a:extLst>
          </p:cNvPr>
          <p:cNvCxnSpPr/>
          <p:nvPr/>
        </p:nvCxnSpPr>
        <p:spPr>
          <a:xfrm>
            <a:off x="6558717" y="5331995"/>
            <a:ext cx="0" cy="119112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0649F7A8-E669-4CBD-BE16-D3AA2A245043}"/>
              </a:ext>
            </a:extLst>
          </p:cNvPr>
          <p:cNvGrpSpPr/>
          <p:nvPr/>
        </p:nvGrpSpPr>
        <p:grpSpPr>
          <a:xfrm>
            <a:off x="4553955" y="3542717"/>
            <a:ext cx="4117808" cy="1654342"/>
            <a:chOff x="4553955" y="3542717"/>
            <a:chExt cx="4117808" cy="1654342"/>
          </a:xfrm>
        </p:grpSpPr>
        <p:sp>
          <p:nvSpPr>
            <p:cNvPr id="4" name="Rectangle 3">
              <a:extLst>
                <a:ext uri="{FF2B5EF4-FFF2-40B4-BE49-F238E27FC236}">
                  <a16:creationId xmlns:a16="http://schemas.microsoft.com/office/drawing/2014/main" id="{3D7850CC-4F3B-4D21-9F77-519C0E54E1B5}"/>
                </a:ext>
              </a:extLst>
            </p:cNvPr>
            <p:cNvSpPr/>
            <p:nvPr/>
          </p:nvSpPr>
          <p:spPr>
            <a:xfrm>
              <a:off x="4553955" y="3542717"/>
              <a:ext cx="4117808" cy="165434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FAE504-7390-4FC5-A12F-75645A03E6D2}"/>
                </a:ext>
              </a:extLst>
            </p:cNvPr>
            <p:cNvSpPr txBox="1"/>
            <p:nvPr/>
          </p:nvSpPr>
          <p:spPr>
            <a:xfrm>
              <a:off x="5778169" y="4196601"/>
              <a:ext cx="2893594" cy="369332"/>
            </a:xfrm>
            <a:prstGeom prst="rect">
              <a:avLst/>
            </a:prstGeom>
            <a:noFill/>
          </p:spPr>
          <p:txBody>
            <a:bodyPr wrap="square" rtlCol="0">
              <a:spAutoFit/>
            </a:bodyPr>
            <a:lstStyle/>
            <a:p>
              <a:r>
                <a:rPr lang="en-US" dirty="0"/>
                <a:t>5 gallons of water</a:t>
              </a:r>
            </a:p>
          </p:txBody>
        </p:sp>
      </p:grpSp>
      <p:sp>
        <p:nvSpPr>
          <p:cNvPr id="11" name="TextBox 10">
            <a:extLst>
              <a:ext uri="{FF2B5EF4-FFF2-40B4-BE49-F238E27FC236}">
                <a16:creationId xmlns:a16="http://schemas.microsoft.com/office/drawing/2014/main" id="{CE53D212-BB98-4D16-B5A6-136046BA90C4}"/>
              </a:ext>
            </a:extLst>
          </p:cNvPr>
          <p:cNvSpPr txBox="1"/>
          <p:nvPr/>
        </p:nvSpPr>
        <p:spPr>
          <a:xfrm>
            <a:off x="6888646" y="2304883"/>
            <a:ext cx="1464966" cy="923330"/>
          </a:xfrm>
          <a:prstGeom prst="rect">
            <a:avLst/>
          </a:prstGeom>
          <a:noFill/>
        </p:spPr>
        <p:txBody>
          <a:bodyPr wrap="square" rtlCol="0">
            <a:spAutoFit/>
          </a:bodyPr>
          <a:lstStyle/>
          <a:p>
            <a:r>
              <a:rPr lang="en-US" u="sng" dirty="0"/>
              <a:t>Shower</a:t>
            </a:r>
          </a:p>
          <a:p>
            <a:r>
              <a:rPr lang="en-US" dirty="0"/>
              <a:t>2 gallons of water a min</a:t>
            </a:r>
          </a:p>
        </p:txBody>
      </p:sp>
      <p:sp>
        <p:nvSpPr>
          <p:cNvPr id="13" name="TextBox 12">
            <a:extLst>
              <a:ext uri="{FF2B5EF4-FFF2-40B4-BE49-F238E27FC236}">
                <a16:creationId xmlns:a16="http://schemas.microsoft.com/office/drawing/2014/main" id="{9D8361BE-D108-44A6-8633-8D8AEFC2448A}"/>
              </a:ext>
            </a:extLst>
          </p:cNvPr>
          <p:cNvSpPr txBox="1"/>
          <p:nvPr/>
        </p:nvSpPr>
        <p:spPr>
          <a:xfrm>
            <a:off x="6967725" y="5407684"/>
            <a:ext cx="1464966" cy="646331"/>
          </a:xfrm>
          <a:prstGeom prst="rect">
            <a:avLst/>
          </a:prstGeom>
          <a:noFill/>
        </p:spPr>
        <p:txBody>
          <a:bodyPr wrap="square" rtlCol="0">
            <a:spAutoFit/>
          </a:bodyPr>
          <a:lstStyle/>
          <a:p>
            <a:r>
              <a:rPr lang="en-US" u="sng" dirty="0"/>
              <a:t>Drain</a:t>
            </a:r>
          </a:p>
          <a:p>
            <a:r>
              <a:rPr lang="en-US" dirty="0"/>
              <a:t>?</a:t>
            </a:r>
          </a:p>
        </p:txBody>
      </p:sp>
      <p:sp>
        <p:nvSpPr>
          <p:cNvPr id="14" name="TextBox 13">
            <a:extLst>
              <a:ext uri="{FF2B5EF4-FFF2-40B4-BE49-F238E27FC236}">
                <a16:creationId xmlns:a16="http://schemas.microsoft.com/office/drawing/2014/main" id="{5F8ED9C4-185B-47F2-88F1-2CBC0F8C143F}"/>
              </a:ext>
            </a:extLst>
          </p:cNvPr>
          <p:cNvSpPr txBox="1"/>
          <p:nvPr/>
        </p:nvSpPr>
        <p:spPr>
          <a:xfrm>
            <a:off x="4656222" y="917204"/>
            <a:ext cx="3043986" cy="923330"/>
          </a:xfrm>
          <a:prstGeom prst="rect">
            <a:avLst/>
          </a:prstGeom>
          <a:noFill/>
        </p:spPr>
        <p:txBody>
          <a:bodyPr wrap="square" rtlCol="0">
            <a:spAutoFit/>
          </a:bodyPr>
          <a:lstStyle/>
          <a:p>
            <a:r>
              <a:rPr lang="en-US" dirty="0"/>
              <a:t>If  the amount of water isn’t changing over time</a:t>
            </a:r>
          </a:p>
          <a:p>
            <a:r>
              <a:rPr lang="en-US" dirty="0"/>
              <a:t>Sources = Sinks</a:t>
            </a:r>
          </a:p>
        </p:txBody>
      </p:sp>
    </p:spTree>
    <p:extLst>
      <p:ext uri="{BB962C8B-B14F-4D97-AF65-F5344CB8AC3E}">
        <p14:creationId xmlns:p14="http://schemas.microsoft.com/office/powerpoint/2010/main" val="17205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AFED-7FCB-4592-A1E9-A8C06F9339C4}"/>
              </a:ext>
            </a:extLst>
          </p:cNvPr>
          <p:cNvSpPr>
            <a:spLocks noGrp="1"/>
          </p:cNvSpPr>
          <p:nvPr>
            <p:ph type="title"/>
          </p:nvPr>
        </p:nvSpPr>
        <p:spPr/>
        <p:txBody>
          <a:bodyPr/>
          <a:lstStyle/>
          <a:p>
            <a:r>
              <a:rPr lang="en-US" dirty="0"/>
              <a:t>Viruses in Fecal Pellets</a:t>
            </a:r>
          </a:p>
        </p:txBody>
      </p:sp>
      <p:sp>
        <p:nvSpPr>
          <p:cNvPr id="3" name="Content Placeholder 2">
            <a:extLst>
              <a:ext uri="{FF2B5EF4-FFF2-40B4-BE49-F238E27FC236}">
                <a16:creationId xmlns:a16="http://schemas.microsoft.com/office/drawing/2014/main" id="{58D114B7-23E0-46ED-A989-9FE97BF5ADC5}"/>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2FA01D8-5CE4-4CA3-B156-672EB5540851}"/>
              </a:ext>
            </a:extLst>
          </p:cNvPr>
          <p:cNvPicPr>
            <a:picLocks noChangeAspect="1"/>
          </p:cNvPicPr>
          <p:nvPr/>
        </p:nvPicPr>
        <p:blipFill>
          <a:blip r:embed="rId3"/>
          <a:stretch>
            <a:fillRect/>
          </a:stretch>
        </p:blipFill>
        <p:spPr>
          <a:xfrm>
            <a:off x="5507610" y="4374598"/>
            <a:ext cx="2845452" cy="2228876"/>
          </a:xfrm>
          <a:prstGeom prst="rect">
            <a:avLst/>
          </a:prstGeom>
        </p:spPr>
      </p:pic>
      <p:pic>
        <p:nvPicPr>
          <p:cNvPr id="6" name="Picture 5">
            <a:extLst>
              <a:ext uri="{FF2B5EF4-FFF2-40B4-BE49-F238E27FC236}">
                <a16:creationId xmlns:a16="http://schemas.microsoft.com/office/drawing/2014/main" id="{72A7BA70-5F9B-4EC6-B60F-872E363EA134}"/>
              </a:ext>
            </a:extLst>
          </p:cNvPr>
          <p:cNvPicPr>
            <a:picLocks noChangeAspect="1"/>
          </p:cNvPicPr>
          <p:nvPr/>
        </p:nvPicPr>
        <p:blipFill rotWithShape="1">
          <a:blip r:embed="rId4"/>
          <a:srcRect r="9363"/>
          <a:stretch/>
        </p:blipFill>
        <p:spPr>
          <a:xfrm>
            <a:off x="3159410" y="1779363"/>
            <a:ext cx="2825179" cy="2436000"/>
          </a:xfrm>
          <a:prstGeom prst="rect">
            <a:avLst/>
          </a:prstGeom>
        </p:spPr>
      </p:pic>
      <p:pic>
        <p:nvPicPr>
          <p:cNvPr id="7" name="Picture 6">
            <a:extLst>
              <a:ext uri="{FF2B5EF4-FFF2-40B4-BE49-F238E27FC236}">
                <a16:creationId xmlns:a16="http://schemas.microsoft.com/office/drawing/2014/main" id="{DC56D603-8194-4EBC-8A1C-E3622D04C253}"/>
              </a:ext>
            </a:extLst>
          </p:cNvPr>
          <p:cNvPicPr>
            <a:picLocks noChangeAspect="1"/>
          </p:cNvPicPr>
          <p:nvPr/>
        </p:nvPicPr>
        <p:blipFill rotWithShape="1">
          <a:blip r:embed="rId5"/>
          <a:srcRect t="3073" r="13854" b="1"/>
          <a:stretch/>
        </p:blipFill>
        <p:spPr>
          <a:xfrm>
            <a:off x="5906162" y="2054270"/>
            <a:ext cx="3014638" cy="2276812"/>
          </a:xfrm>
          <a:prstGeom prst="rect">
            <a:avLst/>
          </a:prstGeom>
        </p:spPr>
      </p:pic>
      <p:pic>
        <p:nvPicPr>
          <p:cNvPr id="8" name="Picture 2" descr="Image result for copepods">
            <a:extLst>
              <a:ext uri="{FF2B5EF4-FFF2-40B4-BE49-F238E27FC236}">
                <a16:creationId xmlns:a16="http://schemas.microsoft.com/office/drawing/2014/main" id="{C1052A3D-5366-441C-864B-9C1BDD64D4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23" r="10099"/>
          <a:stretch/>
        </p:blipFill>
        <p:spPr bwMode="auto">
          <a:xfrm>
            <a:off x="506375" y="1825625"/>
            <a:ext cx="2669572" cy="2677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emiliania huxleyi">
            <a:extLst>
              <a:ext uri="{FF2B5EF4-FFF2-40B4-BE49-F238E27FC236}">
                <a16:creationId xmlns:a16="http://schemas.microsoft.com/office/drawing/2014/main" id="{6480D4D3-67E3-4CF6-BD32-6DBEB5DE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374" y="4503123"/>
            <a:ext cx="2694025" cy="2069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C1AF9C-F1B2-4BE7-B36D-95A2434D81D4}"/>
              </a:ext>
            </a:extLst>
          </p:cNvPr>
          <p:cNvPicPr>
            <a:picLocks noChangeAspect="1"/>
          </p:cNvPicPr>
          <p:nvPr/>
        </p:nvPicPr>
        <p:blipFill>
          <a:blip r:embed="rId8"/>
          <a:stretch>
            <a:fillRect/>
          </a:stretch>
        </p:blipFill>
        <p:spPr>
          <a:xfrm>
            <a:off x="3821880" y="4423497"/>
            <a:ext cx="1767698" cy="2131079"/>
          </a:xfrm>
          <a:prstGeom prst="rect">
            <a:avLst/>
          </a:prstGeom>
        </p:spPr>
      </p:pic>
      <p:sp>
        <p:nvSpPr>
          <p:cNvPr id="10" name="TextBox 9">
            <a:extLst>
              <a:ext uri="{FF2B5EF4-FFF2-40B4-BE49-F238E27FC236}">
                <a16:creationId xmlns:a16="http://schemas.microsoft.com/office/drawing/2014/main" id="{E0AD0907-C30B-4D18-8320-E22041D20EA5}"/>
              </a:ext>
            </a:extLst>
          </p:cNvPr>
          <p:cNvSpPr txBox="1"/>
          <p:nvPr/>
        </p:nvSpPr>
        <p:spPr>
          <a:xfrm>
            <a:off x="6775584" y="6488668"/>
            <a:ext cx="2435779" cy="369332"/>
          </a:xfrm>
          <a:prstGeom prst="rect">
            <a:avLst/>
          </a:prstGeom>
          <a:noFill/>
        </p:spPr>
        <p:txBody>
          <a:bodyPr wrap="square" rtlCol="0">
            <a:spAutoFit/>
          </a:bodyPr>
          <a:lstStyle/>
          <a:p>
            <a:r>
              <a:rPr lang="en-US" dirty="0" err="1"/>
              <a:t>Frada</a:t>
            </a:r>
            <a:r>
              <a:rPr lang="en-US" dirty="0"/>
              <a:t> et al 2014</a:t>
            </a:r>
          </a:p>
        </p:txBody>
      </p:sp>
    </p:spTree>
    <p:extLst>
      <p:ext uri="{BB962C8B-B14F-4D97-AF65-F5344CB8AC3E}">
        <p14:creationId xmlns:p14="http://schemas.microsoft.com/office/powerpoint/2010/main" val="3453489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82" y="313269"/>
            <a:ext cx="7886700" cy="1325563"/>
          </a:xfrm>
        </p:spPr>
        <p:txBody>
          <a:bodyPr>
            <a:normAutofit/>
          </a:bodyPr>
          <a:lstStyle/>
          <a:p>
            <a:pPr algn="l"/>
            <a:r>
              <a:rPr lang="en-US" dirty="0">
                <a:latin typeface="Calibri Light" panose="020F0302020204030204" pitchFamily="34" charset="0"/>
                <a:cs typeface="Calibri Light" panose="020F0302020204030204" pitchFamily="34" charset="0"/>
              </a:rPr>
              <a:t>Viruses on Sinking Particles</a:t>
            </a:r>
          </a:p>
        </p:txBody>
      </p:sp>
      <p:grpSp>
        <p:nvGrpSpPr>
          <p:cNvPr id="3" name="Group 2"/>
          <p:cNvGrpSpPr>
            <a:grpSpLocks noChangeAspect="1"/>
          </p:cNvGrpSpPr>
          <p:nvPr/>
        </p:nvGrpSpPr>
        <p:grpSpPr>
          <a:xfrm>
            <a:off x="215839" y="5262528"/>
            <a:ext cx="3533082" cy="1031185"/>
            <a:chOff x="4636080" y="1948892"/>
            <a:chExt cx="4507920" cy="131570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255" b="70994"/>
            <a:stretch/>
          </p:blipFill>
          <p:spPr>
            <a:xfrm>
              <a:off x="4636080" y="1948892"/>
              <a:ext cx="4507920" cy="80383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3296" t="75958" b="5235"/>
            <a:stretch/>
          </p:blipFill>
          <p:spPr>
            <a:xfrm>
              <a:off x="5897880" y="2743390"/>
              <a:ext cx="3246120" cy="521208"/>
            </a:xfrm>
            <a:prstGeom prst="rect">
              <a:avLst/>
            </a:prstGeom>
          </p:spPr>
        </p:pic>
      </p:grpSp>
      <p:grpSp>
        <p:nvGrpSpPr>
          <p:cNvPr id="7" name="Group 6">
            <a:extLst>
              <a:ext uri="{FF2B5EF4-FFF2-40B4-BE49-F238E27FC236}">
                <a16:creationId xmlns:a16="http://schemas.microsoft.com/office/drawing/2014/main" id="{BAA12995-C34B-4CFA-868F-E473AE07E389}"/>
              </a:ext>
            </a:extLst>
          </p:cNvPr>
          <p:cNvGrpSpPr/>
          <p:nvPr/>
        </p:nvGrpSpPr>
        <p:grpSpPr>
          <a:xfrm>
            <a:off x="3748921" y="1749261"/>
            <a:ext cx="5239905" cy="4392235"/>
            <a:chOff x="125947" y="1779353"/>
            <a:chExt cx="5239905" cy="4392235"/>
          </a:xfrm>
        </p:grpSpPr>
        <p:grpSp>
          <p:nvGrpSpPr>
            <p:cNvPr id="6" name="Group 5">
              <a:extLst>
                <a:ext uri="{FF2B5EF4-FFF2-40B4-BE49-F238E27FC236}">
                  <a16:creationId xmlns:a16="http://schemas.microsoft.com/office/drawing/2014/main" id="{395083C3-64B7-4162-90D8-B44B4E849143}"/>
                </a:ext>
              </a:extLst>
            </p:cNvPr>
            <p:cNvGrpSpPr/>
            <p:nvPr/>
          </p:nvGrpSpPr>
          <p:grpSpPr>
            <a:xfrm>
              <a:off x="314769" y="1779353"/>
              <a:ext cx="4862265" cy="3855068"/>
              <a:chOff x="314769" y="1779353"/>
              <a:chExt cx="4862265" cy="3855068"/>
            </a:xfrm>
          </p:grpSpPr>
          <p:pic>
            <p:nvPicPr>
              <p:cNvPr id="15" name="Picture 14"/>
              <p:cNvPicPr>
                <a:picLocks noChangeAspect="1"/>
              </p:cNvPicPr>
              <p:nvPr/>
            </p:nvPicPr>
            <p:blipFill rotWithShape="1">
              <a:blip r:embed="rId5"/>
              <a:srcRect l="-133" r="25773" b="-543"/>
              <a:stretch/>
            </p:blipFill>
            <p:spPr>
              <a:xfrm>
                <a:off x="314769" y="1779353"/>
                <a:ext cx="4862265" cy="3855068"/>
              </a:xfrm>
              <a:prstGeom prst="rect">
                <a:avLst/>
              </a:prstGeom>
            </p:spPr>
          </p:pic>
          <p:pic>
            <p:nvPicPr>
              <p:cNvPr id="16" name="Picture 15"/>
              <p:cNvPicPr>
                <a:picLocks noChangeAspect="1"/>
              </p:cNvPicPr>
              <p:nvPr/>
            </p:nvPicPr>
            <p:blipFill>
              <a:blip r:embed="rId6"/>
              <a:stretch>
                <a:fillRect/>
              </a:stretch>
            </p:blipFill>
            <p:spPr>
              <a:xfrm>
                <a:off x="2619092" y="1986959"/>
                <a:ext cx="2001709" cy="805679"/>
              </a:xfrm>
              <a:prstGeom prst="rect">
                <a:avLst/>
              </a:prstGeom>
            </p:spPr>
          </p:pic>
        </p:grpSp>
        <p:pic>
          <p:nvPicPr>
            <p:cNvPr id="17" name="Picture 16"/>
            <p:cNvPicPr>
              <a:picLocks noChangeAspect="1"/>
            </p:cNvPicPr>
            <p:nvPr/>
          </p:nvPicPr>
          <p:blipFill rotWithShape="1">
            <a:blip r:embed="rId7"/>
            <a:srcRect t="87528"/>
            <a:stretch/>
          </p:blipFill>
          <p:spPr>
            <a:xfrm>
              <a:off x="125947" y="5634420"/>
              <a:ext cx="5239905" cy="537168"/>
            </a:xfrm>
            <a:prstGeom prst="rect">
              <a:avLst/>
            </a:prstGeom>
          </p:spPr>
        </p:pic>
      </p:grpSp>
      <p:pic>
        <p:nvPicPr>
          <p:cNvPr id="18" name="Picture 2" descr="Image result for particle trap ocean">
            <a:extLst>
              <a:ext uri="{FF2B5EF4-FFF2-40B4-BE49-F238E27FC236}">
                <a16:creationId xmlns:a16="http://schemas.microsoft.com/office/drawing/2014/main" id="{06BAD362-05C7-47F2-8B1C-B87BFCE3AD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581" y="1749261"/>
            <a:ext cx="3000232" cy="34028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F7567D-7AE9-4BC4-B0C7-D4469564120F}"/>
              </a:ext>
            </a:extLst>
          </p:cNvPr>
          <p:cNvSpPr txBox="1"/>
          <p:nvPr/>
        </p:nvSpPr>
        <p:spPr>
          <a:xfrm>
            <a:off x="6460957" y="6238373"/>
            <a:ext cx="2731169" cy="369332"/>
          </a:xfrm>
          <a:prstGeom prst="rect">
            <a:avLst/>
          </a:prstGeom>
          <a:noFill/>
        </p:spPr>
        <p:txBody>
          <a:bodyPr wrap="square" rtlCol="0">
            <a:spAutoFit/>
          </a:bodyPr>
          <a:lstStyle/>
          <a:p>
            <a:r>
              <a:rPr lang="en-US" dirty="0"/>
              <a:t>Edwards et al (in prep)</a:t>
            </a:r>
          </a:p>
        </p:txBody>
      </p:sp>
    </p:spTree>
    <p:extLst>
      <p:ext uri="{BB962C8B-B14F-4D97-AF65-F5344CB8AC3E}">
        <p14:creationId xmlns:p14="http://schemas.microsoft.com/office/powerpoint/2010/main" val="1517300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073" y="1690689"/>
            <a:ext cx="4409932" cy="50485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12BC7D5-0CFF-4D10-874D-B2EBE59D6532}"/>
              </a:ext>
            </a:extLst>
          </p:cNvPr>
          <p:cNvSpPr>
            <a:spLocks noGrp="1"/>
          </p:cNvSpPr>
          <p:nvPr>
            <p:ph type="title"/>
          </p:nvPr>
        </p:nvSpPr>
        <p:spPr/>
        <p:txBody>
          <a:bodyPr/>
          <a:lstStyle/>
          <a:p>
            <a:r>
              <a:rPr lang="en-US" dirty="0"/>
              <a:t>The Viral Shunt</a:t>
            </a:r>
          </a:p>
        </p:txBody>
      </p:sp>
    </p:spTree>
    <p:extLst>
      <p:ext uri="{BB962C8B-B14F-4D97-AF65-F5344CB8AC3E}">
        <p14:creationId xmlns:p14="http://schemas.microsoft.com/office/powerpoint/2010/main" val="2509220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93543" y="2361799"/>
            <a:ext cx="6858000" cy="1143000"/>
          </a:xfrm>
        </p:spPr>
        <p:txBody>
          <a:bodyPr>
            <a:normAutofit/>
          </a:bodyPr>
          <a:lstStyle/>
          <a:p>
            <a:r>
              <a:rPr lang="en-US" sz="4800" dirty="0"/>
              <a:t>Biological Carbon Pump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341" y="-42352"/>
            <a:ext cx="8153400" cy="6900352"/>
          </a:xfrm>
        </p:spPr>
      </p:pic>
    </p:spTree>
    <p:extLst>
      <p:ext uri="{BB962C8B-B14F-4D97-AF65-F5344CB8AC3E}">
        <p14:creationId xmlns:p14="http://schemas.microsoft.com/office/powerpoint/2010/main" val="1745192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6B81-BBF0-4405-8A22-5D6F3F72085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8330951-1244-4BE2-86DC-13ADBE1AC22D}"/>
              </a:ext>
            </a:extLst>
          </p:cNvPr>
          <p:cNvSpPr>
            <a:spLocks noGrp="1"/>
          </p:cNvSpPr>
          <p:nvPr>
            <p:ph idx="1"/>
          </p:nvPr>
        </p:nvSpPr>
        <p:spPr/>
        <p:txBody>
          <a:bodyPr/>
          <a:lstStyle/>
          <a:p>
            <a:r>
              <a:rPr lang="en-US" dirty="0"/>
              <a:t>Define Biogeochemistry </a:t>
            </a:r>
          </a:p>
          <a:p>
            <a:r>
              <a:rPr lang="en-US" dirty="0"/>
              <a:t>Understand the Importance of Global Carbon Cycle</a:t>
            </a:r>
          </a:p>
          <a:p>
            <a:r>
              <a:rPr lang="en-US" dirty="0"/>
              <a:t>Describe the Roles of Marine Microbes in the Oceanic Carbon Cycle (and Connections with Other Elemental Cycles)</a:t>
            </a:r>
          </a:p>
          <a:p>
            <a:pPr lvl="1"/>
            <a:r>
              <a:rPr lang="en-US" dirty="0"/>
              <a:t>Phytoplankton</a:t>
            </a:r>
          </a:p>
          <a:p>
            <a:pPr lvl="1"/>
            <a:r>
              <a:rPr lang="en-US" dirty="0"/>
              <a:t>Microzooplankton</a:t>
            </a:r>
          </a:p>
          <a:p>
            <a:pPr lvl="1"/>
            <a:r>
              <a:rPr lang="en-US" dirty="0" err="1"/>
              <a:t>Mesozooplankton</a:t>
            </a:r>
            <a:endParaRPr lang="en-US" dirty="0"/>
          </a:p>
          <a:p>
            <a:pPr lvl="1"/>
            <a:r>
              <a:rPr lang="en-US" dirty="0"/>
              <a:t>Heterotrophic Bacteria</a:t>
            </a:r>
          </a:p>
          <a:p>
            <a:pPr lvl="1"/>
            <a:r>
              <a:rPr lang="en-US" dirty="0"/>
              <a:t>Viruses</a:t>
            </a:r>
          </a:p>
          <a:p>
            <a:endParaRPr lang="en-US" dirty="0"/>
          </a:p>
          <a:p>
            <a:pPr lvl="1"/>
            <a:endParaRPr lang="en-US" dirty="0"/>
          </a:p>
        </p:txBody>
      </p:sp>
    </p:spTree>
    <p:extLst>
      <p:ext uri="{BB962C8B-B14F-4D97-AF65-F5344CB8AC3E}">
        <p14:creationId xmlns:p14="http://schemas.microsoft.com/office/powerpoint/2010/main" val="230506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A20A-F77E-46FA-B113-266AC69E0384}"/>
              </a:ext>
            </a:extLst>
          </p:cNvPr>
          <p:cNvSpPr>
            <a:spLocks noGrp="1"/>
          </p:cNvSpPr>
          <p:nvPr>
            <p:ph type="title"/>
          </p:nvPr>
        </p:nvSpPr>
        <p:spPr/>
        <p:txBody>
          <a:bodyPr/>
          <a:lstStyle/>
          <a:p>
            <a:r>
              <a:rPr lang="en-US" dirty="0"/>
              <a:t>Box Model</a:t>
            </a:r>
          </a:p>
        </p:txBody>
      </p:sp>
      <p:sp>
        <p:nvSpPr>
          <p:cNvPr id="4" name="Rectangle 3">
            <a:extLst>
              <a:ext uri="{FF2B5EF4-FFF2-40B4-BE49-F238E27FC236}">
                <a16:creationId xmlns:a16="http://schemas.microsoft.com/office/drawing/2014/main" id="{3D7850CC-4F3B-4D21-9F77-519C0E54E1B5}"/>
              </a:ext>
            </a:extLst>
          </p:cNvPr>
          <p:cNvSpPr/>
          <p:nvPr/>
        </p:nvSpPr>
        <p:spPr>
          <a:xfrm>
            <a:off x="4553955" y="3542717"/>
            <a:ext cx="4117808" cy="165434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BE8400B-E512-405B-99DA-AD04BBBA2D30}"/>
              </a:ext>
            </a:extLst>
          </p:cNvPr>
          <p:cNvCxnSpPr/>
          <p:nvPr/>
        </p:nvCxnSpPr>
        <p:spPr>
          <a:xfrm>
            <a:off x="6558717" y="2298283"/>
            <a:ext cx="0" cy="119112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19EC359-1FD5-4E49-856C-3B05254035DE}"/>
              </a:ext>
            </a:extLst>
          </p:cNvPr>
          <p:cNvCxnSpPr/>
          <p:nvPr/>
        </p:nvCxnSpPr>
        <p:spPr>
          <a:xfrm>
            <a:off x="6558717" y="5331995"/>
            <a:ext cx="0" cy="119112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9FFAE504-7390-4FC5-A12F-75645A03E6D2}"/>
              </a:ext>
            </a:extLst>
          </p:cNvPr>
          <p:cNvSpPr txBox="1"/>
          <p:nvPr/>
        </p:nvSpPr>
        <p:spPr>
          <a:xfrm>
            <a:off x="5778169" y="4196601"/>
            <a:ext cx="2893594" cy="369332"/>
          </a:xfrm>
          <a:prstGeom prst="rect">
            <a:avLst/>
          </a:prstGeom>
          <a:noFill/>
        </p:spPr>
        <p:txBody>
          <a:bodyPr wrap="square" rtlCol="0">
            <a:spAutoFit/>
          </a:bodyPr>
          <a:lstStyle/>
          <a:p>
            <a:r>
              <a:rPr lang="en-US" dirty="0"/>
              <a:t>5 gallons of water</a:t>
            </a:r>
          </a:p>
        </p:txBody>
      </p:sp>
      <p:sp>
        <p:nvSpPr>
          <p:cNvPr id="11" name="TextBox 10">
            <a:extLst>
              <a:ext uri="{FF2B5EF4-FFF2-40B4-BE49-F238E27FC236}">
                <a16:creationId xmlns:a16="http://schemas.microsoft.com/office/drawing/2014/main" id="{CE53D212-BB98-4D16-B5A6-136046BA90C4}"/>
              </a:ext>
            </a:extLst>
          </p:cNvPr>
          <p:cNvSpPr txBox="1"/>
          <p:nvPr/>
        </p:nvSpPr>
        <p:spPr>
          <a:xfrm>
            <a:off x="6888646" y="2304883"/>
            <a:ext cx="1464966" cy="646331"/>
          </a:xfrm>
          <a:prstGeom prst="rect">
            <a:avLst/>
          </a:prstGeom>
          <a:noFill/>
        </p:spPr>
        <p:txBody>
          <a:bodyPr wrap="square" rtlCol="0">
            <a:spAutoFit/>
          </a:bodyPr>
          <a:lstStyle/>
          <a:p>
            <a:r>
              <a:rPr lang="en-US" u="sng" dirty="0"/>
              <a:t>Shower</a:t>
            </a:r>
          </a:p>
          <a:p>
            <a:r>
              <a:rPr lang="en-US" dirty="0"/>
              <a:t> ?</a:t>
            </a:r>
          </a:p>
        </p:txBody>
      </p:sp>
      <p:sp>
        <p:nvSpPr>
          <p:cNvPr id="9" name="TextBox 8">
            <a:extLst>
              <a:ext uri="{FF2B5EF4-FFF2-40B4-BE49-F238E27FC236}">
                <a16:creationId xmlns:a16="http://schemas.microsoft.com/office/drawing/2014/main" id="{02E0B24D-CEE3-467F-A7EE-F645592539A0}"/>
              </a:ext>
            </a:extLst>
          </p:cNvPr>
          <p:cNvSpPr txBox="1"/>
          <p:nvPr/>
        </p:nvSpPr>
        <p:spPr>
          <a:xfrm>
            <a:off x="4656222" y="917204"/>
            <a:ext cx="3043986" cy="923330"/>
          </a:xfrm>
          <a:prstGeom prst="rect">
            <a:avLst/>
          </a:prstGeom>
          <a:noFill/>
        </p:spPr>
        <p:txBody>
          <a:bodyPr wrap="square" rtlCol="0">
            <a:spAutoFit/>
          </a:bodyPr>
          <a:lstStyle/>
          <a:p>
            <a:r>
              <a:rPr lang="en-US" dirty="0"/>
              <a:t>If  the amount of water isn’t changing over time</a:t>
            </a:r>
          </a:p>
          <a:p>
            <a:r>
              <a:rPr lang="en-US" dirty="0"/>
              <a:t>Sources = Sinks</a:t>
            </a:r>
          </a:p>
        </p:txBody>
      </p:sp>
      <p:sp>
        <p:nvSpPr>
          <p:cNvPr id="13" name="TextBox 12">
            <a:extLst>
              <a:ext uri="{FF2B5EF4-FFF2-40B4-BE49-F238E27FC236}">
                <a16:creationId xmlns:a16="http://schemas.microsoft.com/office/drawing/2014/main" id="{9D8361BE-D108-44A6-8633-8D8AEFC2448A}"/>
              </a:ext>
            </a:extLst>
          </p:cNvPr>
          <p:cNvSpPr txBox="1"/>
          <p:nvPr/>
        </p:nvSpPr>
        <p:spPr>
          <a:xfrm>
            <a:off x="6967725" y="5407684"/>
            <a:ext cx="1464966" cy="1200329"/>
          </a:xfrm>
          <a:prstGeom prst="rect">
            <a:avLst/>
          </a:prstGeom>
          <a:noFill/>
        </p:spPr>
        <p:txBody>
          <a:bodyPr wrap="square" rtlCol="0">
            <a:spAutoFit/>
          </a:bodyPr>
          <a:lstStyle/>
          <a:p>
            <a:r>
              <a:rPr lang="en-US" u="sng" dirty="0"/>
              <a:t>Drain</a:t>
            </a:r>
          </a:p>
          <a:p>
            <a:r>
              <a:rPr lang="en-US" dirty="0"/>
              <a:t>2 gallons of water a min</a:t>
            </a:r>
          </a:p>
          <a:p>
            <a:endParaRPr lang="en-US" dirty="0"/>
          </a:p>
        </p:txBody>
      </p:sp>
      <p:pic>
        <p:nvPicPr>
          <p:cNvPr id="12" name="Picture 2" descr="Image result for bath tub shower">
            <a:extLst>
              <a:ext uri="{FF2B5EF4-FFF2-40B4-BE49-F238E27FC236}">
                <a16:creationId xmlns:a16="http://schemas.microsoft.com/office/drawing/2014/main" id="{34E2DCAC-F4DE-4394-B478-3311809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62" y="1941874"/>
            <a:ext cx="3862017" cy="3927475"/>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Image result for bath tub shower">
            <a:extLst>
              <a:ext uri="{FF2B5EF4-FFF2-40B4-BE49-F238E27FC236}">
                <a16:creationId xmlns:a16="http://schemas.microsoft.com/office/drawing/2014/main" id="{44D67E27-24D8-4326-A03F-96805C5119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73" t="11805" r="64879" b="82528"/>
          <a:stretch/>
        </p:blipFill>
        <p:spPr bwMode="auto">
          <a:xfrm>
            <a:off x="1395664" y="5079281"/>
            <a:ext cx="415090" cy="22258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42C92991-7B33-495F-A610-0D55A4FC3FD7}"/>
              </a:ext>
            </a:extLst>
          </p:cNvPr>
          <p:cNvCxnSpPr/>
          <p:nvPr/>
        </p:nvCxnSpPr>
        <p:spPr>
          <a:xfrm>
            <a:off x="6037348" y="2304883"/>
            <a:ext cx="0" cy="119112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0" name="Content Placeholder 9">
            <a:extLst>
              <a:ext uri="{FF2B5EF4-FFF2-40B4-BE49-F238E27FC236}">
                <a16:creationId xmlns:a16="http://schemas.microsoft.com/office/drawing/2014/main" id="{5B57CDFF-87F4-4FE5-8A0B-6DFCF98638A1}"/>
              </a:ext>
            </a:extLst>
          </p:cNvPr>
          <p:cNvSpPr>
            <a:spLocks noGrp="1"/>
          </p:cNvSpPr>
          <p:nvPr>
            <p:ph idx="1"/>
          </p:nvPr>
        </p:nvSpPr>
        <p:spPr/>
        <p:txBody>
          <a:bodyPr/>
          <a:lstStyle/>
          <a:p>
            <a:endParaRPr lang="en-US" dirty="0"/>
          </a:p>
        </p:txBody>
      </p:sp>
      <p:sp>
        <p:nvSpPr>
          <p:cNvPr id="18" name="TextBox 17">
            <a:extLst>
              <a:ext uri="{FF2B5EF4-FFF2-40B4-BE49-F238E27FC236}">
                <a16:creationId xmlns:a16="http://schemas.microsoft.com/office/drawing/2014/main" id="{903F4BD7-9AB4-44A6-8548-B2751E0E58DC}"/>
              </a:ext>
            </a:extLst>
          </p:cNvPr>
          <p:cNvSpPr txBox="1"/>
          <p:nvPr/>
        </p:nvSpPr>
        <p:spPr>
          <a:xfrm>
            <a:off x="5093751" y="2305254"/>
            <a:ext cx="1464966" cy="646331"/>
          </a:xfrm>
          <a:prstGeom prst="rect">
            <a:avLst/>
          </a:prstGeom>
          <a:noFill/>
        </p:spPr>
        <p:txBody>
          <a:bodyPr wrap="square" rtlCol="0">
            <a:spAutoFit/>
          </a:bodyPr>
          <a:lstStyle/>
          <a:p>
            <a:r>
              <a:rPr lang="en-US" u="sng" dirty="0"/>
              <a:t>Faucet</a:t>
            </a:r>
          </a:p>
          <a:p>
            <a:r>
              <a:rPr lang="en-US" dirty="0"/>
              <a:t> ?</a:t>
            </a:r>
          </a:p>
        </p:txBody>
      </p:sp>
      <p:sp>
        <p:nvSpPr>
          <p:cNvPr id="17" name="TextBox 16">
            <a:extLst>
              <a:ext uri="{FF2B5EF4-FFF2-40B4-BE49-F238E27FC236}">
                <a16:creationId xmlns:a16="http://schemas.microsoft.com/office/drawing/2014/main" id="{A9C2651E-0FB9-41AE-957A-CC0BA460FE4A}"/>
              </a:ext>
            </a:extLst>
          </p:cNvPr>
          <p:cNvSpPr txBox="1"/>
          <p:nvPr/>
        </p:nvSpPr>
        <p:spPr>
          <a:xfrm>
            <a:off x="816530" y="5982821"/>
            <a:ext cx="4277221" cy="523220"/>
          </a:xfrm>
          <a:prstGeom prst="rect">
            <a:avLst/>
          </a:prstGeom>
          <a:noFill/>
        </p:spPr>
        <p:txBody>
          <a:bodyPr wrap="square" rtlCol="0">
            <a:spAutoFit/>
          </a:bodyPr>
          <a:lstStyle/>
          <a:p>
            <a:r>
              <a:rPr lang="en-US" sz="2800" dirty="0"/>
              <a:t>Faucet + Shower = Drain</a:t>
            </a:r>
          </a:p>
        </p:txBody>
      </p:sp>
    </p:spTree>
    <p:extLst>
      <p:ext uri="{BB962C8B-B14F-4D97-AF65-F5344CB8AC3E}">
        <p14:creationId xmlns:p14="http://schemas.microsoft.com/office/powerpoint/2010/main" val="16344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5" y="74595"/>
            <a:ext cx="8229600" cy="1143000"/>
          </a:xfrm>
        </p:spPr>
        <p:txBody>
          <a:bodyPr/>
          <a:lstStyle/>
          <a:p>
            <a:r>
              <a:rPr lang="en-US" dirty="0"/>
              <a:t>Carbon Cycle</a:t>
            </a:r>
            <a:endParaRPr lang="en-US" baseline="-25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29" y="1217595"/>
            <a:ext cx="8359541" cy="5573027"/>
          </a:xfrm>
          <a:prstGeom prst="rect">
            <a:avLst/>
          </a:prstGeom>
        </p:spPr>
      </p:pic>
    </p:spTree>
    <p:extLst>
      <p:ext uri="{BB962C8B-B14F-4D97-AF65-F5344CB8AC3E}">
        <p14:creationId xmlns:p14="http://schemas.microsoft.com/office/powerpoint/2010/main" val="42059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9800-F719-4B1D-AA38-9FBB6B3FD37B}"/>
              </a:ext>
            </a:extLst>
          </p:cNvPr>
          <p:cNvSpPr>
            <a:spLocks noGrp="1"/>
          </p:cNvSpPr>
          <p:nvPr>
            <p:ph type="title"/>
          </p:nvPr>
        </p:nvSpPr>
        <p:spPr>
          <a:xfrm>
            <a:off x="235820" y="163629"/>
            <a:ext cx="7886700" cy="1325563"/>
          </a:xfrm>
        </p:spPr>
        <p:txBody>
          <a:bodyPr/>
          <a:lstStyle/>
          <a:p>
            <a:r>
              <a:rPr lang="en-US" dirty="0"/>
              <a:t>Nitrogen Cycle</a:t>
            </a:r>
          </a:p>
        </p:txBody>
      </p:sp>
      <p:sp>
        <p:nvSpPr>
          <p:cNvPr id="3" name="Content Placeholder 2">
            <a:extLst>
              <a:ext uri="{FF2B5EF4-FFF2-40B4-BE49-F238E27FC236}">
                <a16:creationId xmlns:a16="http://schemas.microsoft.com/office/drawing/2014/main" id="{1439092E-CFB8-4987-BDC4-8D39420D33AA}"/>
              </a:ext>
            </a:extLst>
          </p:cNvPr>
          <p:cNvSpPr>
            <a:spLocks noGrp="1"/>
          </p:cNvSpPr>
          <p:nvPr>
            <p:ph idx="1"/>
          </p:nvPr>
        </p:nvSpPr>
        <p:spPr/>
        <p:txBody>
          <a:bodyPr/>
          <a:lstStyle/>
          <a:p>
            <a:endParaRPr lang="en-US"/>
          </a:p>
        </p:txBody>
      </p:sp>
      <p:pic>
        <p:nvPicPr>
          <p:cNvPr id="11266" name="Picture 2" descr="Image result for ocean nitrogen cycle">
            <a:extLst>
              <a:ext uri="{FF2B5EF4-FFF2-40B4-BE49-F238E27FC236}">
                <a16:creationId xmlns:a16="http://schemas.microsoft.com/office/drawing/2014/main" id="{195E3DA6-A00F-46D5-829A-B9FF0BC3C8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22"/>
          <a:stretch/>
        </p:blipFill>
        <p:spPr bwMode="auto">
          <a:xfrm>
            <a:off x="43314" y="2180273"/>
            <a:ext cx="9144000" cy="461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4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8C93-D646-41C8-B0DA-83C38FF1162C}"/>
              </a:ext>
            </a:extLst>
          </p:cNvPr>
          <p:cNvSpPr>
            <a:spLocks noGrp="1"/>
          </p:cNvSpPr>
          <p:nvPr>
            <p:ph type="title"/>
          </p:nvPr>
        </p:nvSpPr>
        <p:spPr>
          <a:xfrm>
            <a:off x="112386" y="87026"/>
            <a:ext cx="7886700" cy="1325563"/>
          </a:xfrm>
        </p:spPr>
        <p:txBody>
          <a:bodyPr/>
          <a:lstStyle/>
          <a:p>
            <a:r>
              <a:rPr lang="en-US" dirty="0"/>
              <a:t>Phosphorus Cycle</a:t>
            </a:r>
          </a:p>
        </p:txBody>
      </p:sp>
      <p:sp>
        <p:nvSpPr>
          <p:cNvPr id="3" name="Content Placeholder 2">
            <a:extLst>
              <a:ext uri="{FF2B5EF4-FFF2-40B4-BE49-F238E27FC236}">
                <a16:creationId xmlns:a16="http://schemas.microsoft.com/office/drawing/2014/main" id="{CB2DB99E-3985-494E-8609-E0C9CE482A5D}"/>
              </a:ext>
            </a:extLst>
          </p:cNvPr>
          <p:cNvSpPr>
            <a:spLocks noGrp="1"/>
          </p:cNvSpPr>
          <p:nvPr>
            <p:ph idx="1"/>
          </p:nvPr>
        </p:nvSpPr>
        <p:spPr/>
        <p:txBody>
          <a:bodyPr/>
          <a:lstStyle/>
          <a:p>
            <a:endParaRPr lang="en-US"/>
          </a:p>
        </p:txBody>
      </p:sp>
      <p:pic>
        <p:nvPicPr>
          <p:cNvPr id="6146" name="Picture 2" descr="Image result for phosphorus cycle">
            <a:extLst>
              <a:ext uri="{FF2B5EF4-FFF2-40B4-BE49-F238E27FC236}">
                <a16:creationId xmlns:a16="http://schemas.microsoft.com/office/drawing/2014/main" id="{145EE875-93EC-4733-8B7B-800D4D50E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06" y="1550268"/>
            <a:ext cx="7862144" cy="5211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39590E-FA6C-47B9-9411-8F1EBB3520C1}"/>
              </a:ext>
            </a:extLst>
          </p:cNvPr>
          <p:cNvSpPr txBox="1"/>
          <p:nvPr/>
        </p:nvSpPr>
        <p:spPr>
          <a:xfrm>
            <a:off x="653206" y="6500139"/>
            <a:ext cx="3402530" cy="369332"/>
          </a:xfrm>
          <a:prstGeom prst="rect">
            <a:avLst/>
          </a:prstGeom>
          <a:noFill/>
        </p:spPr>
        <p:txBody>
          <a:bodyPr wrap="square" rtlCol="0">
            <a:spAutoFit/>
          </a:bodyPr>
          <a:lstStyle/>
          <a:p>
            <a:r>
              <a:rPr lang="en-US" i="1" dirty="0"/>
              <a:t>Matthew Greer and Robby </a:t>
            </a:r>
            <a:r>
              <a:rPr lang="en-US" i="1" dirty="0" err="1"/>
              <a:t>Voth</a:t>
            </a:r>
            <a:endParaRPr lang="en-US" dirty="0"/>
          </a:p>
        </p:txBody>
      </p:sp>
    </p:spTree>
    <p:extLst>
      <p:ext uri="{BB962C8B-B14F-4D97-AF65-F5344CB8AC3E}">
        <p14:creationId xmlns:p14="http://schemas.microsoft.com/office/powerpoint/2010/main" val="3760703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2395</TotalTime>
  <Words>5039</Words>
  <Application>Microsoft Office PowerPoint</Application>
  <PresentationFormat>On-screen Show (4:3)</PresentationFormat>
  <Paragraphs>274</Paragraphs>
  <Slides>54</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From viruses to microzooplankton: how marine microbes shape ocean biogeochemistry </vt:lpstr>
      <vt:lpstr>Learning Objectives</vt:lpstr>
      <vt:lpstr>Biogeochemistry</vt:lpstr>
      <vt:lpstr>Carbon Cycle</vt:lpstr>
      <vt:lpstr>Box Model</vt:lpstr>
      <vt:lpstr>Box Model</vt:lpstr>
      <vt:lpstr>Carbon Cycle</vt:lpstr>
      <vt:lpstr>Nitrogen Cycle</vt:lpstr>
      <vt:lpstr>Phosphorus Cycle</vt:lpstr>
      <vt:lpstr>Silica Cycle</vt:lpstr>
      <vt:lpstr>Iron (Fe) Cycle</vt:lpstr>
      <vt:lpstr>PowerPoint Presentation</vt:lpstr>
      <vt:lpstr>The Ocean Absorbs CO2</vt:lpstr>
      <vt:lpstr>CO2 Flux In and Out of the Ocean</vt:lpstr>
      <vt:lpstr>Henry’s Law</vt:lpstr>
      <vt:lpstr>CO2 Flux In and Out of the Ocean</vt:lpstr>
      <vt:lpstr>Photosynthesis drives CO2 into Ocean</vt:lpstr>
      <vt:lpstr>CO2 Flux In and Out of the Ocean</vt:lpstr>
      <vt:lpstr>The Ocean Absorbs CO2</vt:lpstr>
      <vt:lpstr>Biological Carbon Pump</vt:lpstr>
      <vt:lpstr>Phytoplankton-Diatoms</vt:lpstr>
      <vt:lpstr>Nutrient Limitation of Phytoplankton </vt:lpstr>
      <vt:lpstr>Phytoplankton-Coccolithophores</vt:lpstr>
      <vt:lpstr>Phytoplankton-Cyanobacteria</vt:lpstr>
      <vt:lpstr>Phytoplankton-Cyanobacteria</vt:lpstr>
      <vt:lpstr>Oceanic Nitrogen Cycle</vt:lpstr>
      <vt:lpstr>Large Carbon Export Event Linked to Diatom-Diazotroph Association</vt:lpstr>
      <vt:lpstr>PowerPoint Presentation</vt:lpstr>
      <vt:lpstr>PowerPoint Presentation</vt:lpstr>
      <vt:lpstr>Biological Carbon Pump</vt:lpstr>
      <vt:lpstr>Microzooplankton grazing: important loss term for primary productivity</vt:lpstr>
      <vt:lpstr>Microzooplankton grazing: important loss term for primary productivity</vt:lpstr>
      <vt:lpstr>PowerPoint Presentation</vt:lpstr>
      <vt:lpstr>Central Dogma of Molecular Biology</vt:lpstr>
      <vt:lpstr>PowerPoint Presentation</vt:lpstr>
      <vt:lpstr>Meta-omic Time Series of Deep Sea  Particle Associated Communities</vt:lpstr>
      <vt:lpstr>What is the biological source of particle flux at depth?</vt:lpstr>
      <vt:lpstr>Microzooplankton grazing: important loss term for primary productivity</vt:lpstr>
      <vt:lpstr>Biological Carbon Pump</vt:lpstr>
      <vt:lpstr>Bacteria Colonize Sinking Particles</vt:lpstr>
      <vt:lpstr>PowerPoint Presentation</vt:lpstr>
      <vt:lpstr>Bacteria Colonize Sinking Particles</vt:lpstr>
      <vt:lpstr>Oceanic Nitrogen Cycle</vt:lpstr>
      <vt:lpstr>Meta-omic Time Series of Deep Sea  Particle Associated Communities</vt:lpstr>
      <vt:lpstr>What metabolic strategies are being employed? </vt:lpstr>
      <vt:lpstr>PowerPoint Presentation</vt:lpstr>
      <vt:lpstr>PowerPoint Presentation</vt:lpstr>
      <vt:lpstr>Biological Carbon Pump</vt:lpstr>
      <vt:lpstr>The Viral Shunt</vt:lpstr>
      <vt:lpstr>Viruses in Fecal Pellets</vt:lpstr>
      <vt:lpstr>Viruses on Sinking Particles</vt:lpstr>
      <vt:lpstr>The Viral Shunt</vt:lpstr>
      <vt:lpstr>Biological Carbon Pump</vt:lpstr>
      <vt:lpstr>Learning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viruses to microzooplankton: how marine microbes shape ocean biogeochemistry</dc:title>
  <dc:creator>Bethanie Edwards</dc:creator>
  <cp:lastModifiedBy>Bethanie Edwards</cp:lastModifiedBy>
  <cp:revision>66</cp:revision>
  <dcterms:created xsi:type="dcterms:W3CDTF">2018-02-23T02:55:43Z</dcterms:created>
  <dcterms:modified xsi:type="dcterms:W3CDTF">2018-02-24T18:51:20Z</dcterms:modified>
</cp:coreProperties>
</file>